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547" r:id="rId2"/>
    <p:sldId id="604" r:id="rId3"/>
    <p:sldId id="256" r:id="rId4"/>
    <p:sldId id="581" r:id="rId5"/>
    <p:sldId id="868" r:id="rId6"/>
    <p:sldId id="800" r:id="rId7"/>
    <p:sldId id="801" r:id="rId8"/>
    <p:sldId id="802" r:id="rId9"/>
    <p:sldId id="803" r:id="rId10"/>
    <p:sldId id="804" r:id="rId11"/>
    <p:sldId id="806" r:id="rId12"/>
    <p:sldId id="807" r:id="rId13"/>
    <p:sldId id="808" r:id="rId14"/>
    <p:sldId id="809" r:id="rId15"/>
    <p:sldId id="810" r:id="rId16"/>
    <p:sldId id="811" r:id="rId17"/>
    <p:sldId id="812" r:id="rId18"/>
    <p:sldId id="813" r:id="rId19"/>
    <p:sldId id="814" r:id="rId20"/>
    <p:sldId id="815" r:id="rId21"/>
    <p:sldId id="816" r:id="rId22"/>
    <p:sldId id="817" r:id="rId23"/>
    <p:sldId id="818" r:id="rId24"/>
    <p:sldId id="819" r:id="rId25"/>
    <p:sldId id="820" r:id="rId26"/>
    <p:sldId id="821" r:id="rId27"/>
    <p:sldId id="822" r:id="rId28"/>
    <p:sldId id="823" r:id="rId29"/>
    <p:sldId id="824" r:id="rId30"/>
    <p:sldId id="825" r:id="rId31"/>
    <p:sldId id="826" r:id="rId32"/>
    <p:sldId id="827" r:id="rId33"/>
    <p:sldId id="828" r:id="rId34"/>
    <p:sldId id="829" r:id="rId35"/>
    <p:sldId id="830" r:id="rId36"/>
    <p:sldId id="831" r:id="rId37"/>
    <p:sldId id="832" r:id="rId38"/>
    <p:sldId id="833" r:id="rId39"/>
    <p:sldId id="834" r:id="rId40"/>
    <p:sldId id="835" r:id="rId41"/>
    <p:sldId id="836" r:id="rId42"/>
    <p:sldId id="837" r:id="rId43"/>
    <p:sldId id="838" r:id="rId44"/>
    <p:sldId id="839" r:id="rId45"/>
    <p:sldId id="840" r:id="rId46"/>
    <p:sldId id="841" r:id="rId47"/>
    <p:sldId id="842" r:id="rId48"/>
    <p:sldId id="843" r:id="rId49"/>
    <p:sldId id="844" r:id="rId50"/>
    <p:sldId id="845" r:id="rId51"/>
    <p:sldId id="846" r:id="rId52"/>
    <p:sldId id="847" r:id="rId53"/>
    <p:sldId id="848" r:id="rId54"/>
    <p:sldId id="849" r:id="rId55"/>
    <p:sldId id="850" r:id="rId56"/>
    <p:sldId id="851" r:id="rId57"/>
    <p:sldId id="852" r:id="rId58"/>
    <p:sldId id="853" r:id="rId59"/>
    <p:sldId id="854" r:id="rId60"/>
    <p:sldId id="855" r:id="rId61"/>
    <p:sldId id="856" r:id="rId62"/>
    <p:sldId id="857" r:id="rId63"/>
    <p:sldId id="858" r:id="rId64"/>
    <p:sldId id="859" r:id="rId65"/>
    <p:sldId id="860" r:id="rId66"/>
    <p:sldId id="861" r:id="rId67"/>
    <p:sldId id="862" r:id="rId68"/>
    <p:sldId id="863" r:id="rId69"/>
    <p:sldId id="864" r:id="rId70"/>
    <p:sldId id="865" r:id="rId71"/>
    <p:sldId id="866" r:id="rId72"/>
    <p:sldId id="867" r:id="rId73"/>
    <p:sldId id="799" r:id="rId74"/>
    <p:sldId id="869" r:id="rId75"/>
    <p:sldId id="870" r:id="rId76"/>
    <p:sldId id="871" r:id="rId77"/>
    <p:sldId id="872" r:id="rId7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2450"/>
    <a:srgbClr val="3399FF"/>
    <a:srgbClr val="9B1D41"/>
    <a:srgbClr val="EC7F12"/>
    <a:srgbClr val="0000FF"/>
    <a:srgbClr val="3333FF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8953" autoAdjust="0"/>
  </p:normalViewPr>
  <p:slideViewPr>
    <p:cSldViewPr>
      <p:cViewPr varScale="1">
        <p:scale>
          <a:sx n="89" d="100"/>
          <a:sy n="89" d="100"/>
        </p:scale>
        <p:origin x="749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E9F02-560A-41EA-B216-7E4154C73177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E2B95-A532-4DDB-B353-5BFABCB3FE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7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9F21D-16A6-4D82-9FEE-4E31B3E549D5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4BB18-D339-4B87-A542-D63C056874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33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69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00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15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Shape 8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58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18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36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11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48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93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15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92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 redondeado"/>
          <p:cNvSpPr/>
          <p:nvPr userDrawn="1"/>
        </p:nvSpPr>
        <p:spPr>
          <a:xfrm>
            <a:off x="457752" y="2475386"/>
            <a:ext cx="8290712" cy="1041661"/>
          </a:xfrm>
          <a:prstGeom prst="roundRect">
            <a:avLst/>
          </a:prstGeom>
          <a:solidFill>
            <a:srgbClr val="3399FF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 Light" panose="020F0302020204030204" pitchFamily="34" charset="0"/>
            </a:endParaRPr>
          </a:p>
        </p:txBody>
      </p:sp>
      <p:sp>
        <p:nvSpPr>
          <p:cNvPr id="9" name="8 CuadroTexto"/>
          <p:cNvSpPr txBox="1"/>
          <p:nvPr userDrawn="1"/>
        </p:nvSpPr>
        <p:spPr>
          <a:xfrm>
            <a:off x="501001" y="3717032"/>
            <a:ext cx="82251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b="1" noProof="0" dirty="0" err="1" smtClean="0">
                <a:latin typeface="Calibri Light" panose="020F0302020204030204" pitchFamily="34" charset="0"/>
              </a:rPr>
              <a:t>iptc</a:t>
            </a:r>
            <a:endParaRPr lang="en-US" sz="1600" b="1" noProof="0" dirty="0" smtClean="0">
              <a:latin typeface="Calibri Light" panose="020F0302020204030204" pitchFamily="34" charset="0"/>
            </a:endParaRPr>
          </a:p>
          <a:p>
            <a:pPr algn="ctr"/>
            <a:r>
              <a:rPr lang="en-US" sz="2800" b="1" noProof="0" dirty="0" smtClean="0">
                <a:latin typeface="Calibri Light" panose="020F0302020204030204" pitchFamily="34" charset="0"/>
              </a:rPr>
              <a:t>I</a:t>
            </a:r>
            <a:r>
              <a:rPr lang="en-US" sz="2800" noProof="0" dirty="0" smtClean="0">
                <a:latin typeface="Calibri Light" panose="020F0302020204030204" pitchFamily="34" charset="0"/>
              </a:rPr>
              <a:t>nformation</a:t>
            </a:r>
            <a:r>
              <a:rPr lang="en-US" sz="2800" baseline="0" noProof="0" dirty="0" smtClean="0">
                <a:latin typeface="Calibri Light" panose="020F0302020204030204" pitchFamily="34" charset="0"/>
              </a:rPr>
              <a:t> </a:t>
            </a:r>
            <a:r>
              <a:rPr lang="en-US" sz="2800" b="1" baseline="0" noProof="0" dirty="0" smtClean="0">
                <a:latin typeface="Calibri Light" panose="020F0302020204030204" pitchFamily="34" charset="0"/>
              </a:rPr>
              <a:t>P</a:t>
            </a:r>
            <a:r>
              <a:rPr lang="en-US" sz="2800" baseline="0" noProof="0" dirty="0" smtClean="0">
                <a:latin typeface="Calibri Light" panose="020F0302020204030204" pitchFamily="34" charset="0"/>
              </a:rPr>
              <a:t>rocessing and </a:t>
            </a:r>
            <a:r>
              <a:rPr lang="en-US" sz="2800" b="1" baseline="0" noProof="0" dirty="0" smtClean="0">
                <a:latin typeface="Calibri Light" panose="020F0302020204030204" pitchFamily="34" charset="0"/>
              </a:rPr>
              <a:t>T</a:t>
            </a:r>
            <a:r>
              <a:rPr lang="en-US" sz="2800" baseline="0" noProof="0" dirty="0" smtClean="0">
                <a:latin typeface="Calibri Light" panose="020F0302020204030204" pitchFamily="34" charset="0"/>
              </a:rPr>
              <a:t>elecommunications </a:t>
            </a:r>
            <a:r>
              <a:rPr lang="en-US" sz="2800" b="1" baseline="0" noProof="0" dirty="0" smtClean="0">
                <a:latin typeface="Calibri Light" panose="020F0302020204030204" pitchFamily="34" charset="0"/>
              </a:rPr>
              <a:t>C</a:t>
            </a:r>
            <a:r>
              <a:rPr lang="en-US" sz="2800" baseline="0" noProof="0" dirty="0" smtClean="0">
                <a:latin typeface="Calibri Light" panose="020F0302020204030204" pitchFamily="34" charset="0"/>
              </a:rPr>
              <a:t>enter</a:t>
            </a:r>
            <a:endParaRPr lang="en-US" sz="2800" noProof="0" dirty="0" smtClean="0">
              <a:latin typeface="Calibri Light" panose="020F0302020204030204" pitchFamily="34" charset="0"/>
            </a:endParaRPr>
          </a:p>
        </p:txBody>
      </p:sp>
      <p:sp>
        <p:nvSpPr>
          <p:cNvPr id="11" name="1 Marcador de título"/>
          <p:cNvSpPr>
            <a:spLocks noGrp="1"/>
          </p:cNvSpPr>
          <p:nvPr>
            <p:ph type="title"/>
          </p:nvPr>
        </p:nvSpPr>
        <p:spPr>
          <a:xfrm>
            <a:off x="474620" y="23824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6 CuadroTexto"/>
          <p:cNvSpPr txBox="1"/>
          <p:nvPr userDrawn="1"/>
        </p:nvSpPr>
        <p:spPr>
          <a:xfrm>
            <a:off x="2411760" y="5877272"/>
            <a:ext cx="47196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400" b="1" baseline="0" noProof="0" dirty="0" smtClean="0">
                <a:latin typeface="Calibri Light" panose="020F0302020204030204" pitchFamily="34" charset="0"/>
              </a:rPr>
              <a:t>E.T.S. Ingenieros de Telecomunicación</a:t>
            </a:r>
          </a:p>
          <a:p>
            <a:pPr algn="ctr"/>
            <a:r>
              <a:rPr lang="es-ES_tradnl" sz="2400" b="1" baseline="0" noProof="0" dirty="0" smtClean="0">
                <a:latin typeface="Calibri Light" panose="020F0302020204030204" pitchFamily="34" charset="0"/>
              </a:rPr>
              <a:t>Universidad Politécnica de Madrid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552" y="332656"/>
            <a:ext cx="1368152" cy="13681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1800" y="620688"/>
            <a:ext cx="2547355" cy="7920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84168" y="404664"/>
            <a:ext cx="2376264" cy="1095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27633-AFB9-4F33-B41F-8AD159A004D3}" type="datetime1">
              <a:rPr lang="es-ES" smtClean="0"/>
              <a:t>10/07/2019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D96D-0377-4EC9-9BF1-2C3C416E1A1F}" type="datetime1">
              <a:rPr lang="es-ES" smtClean="0"/>
              <a:t>10/07/2019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3290" y="1636489"/>
            <a:ext cx="3882057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800"/>
            </a:lvl1pPr>
            <a:lvl2pPr marL="458788" indent="-169863">
              <a:buFont typeface="Lucida Grande"/>
              <a:buChar char="–"/>
              <a:defRPr sz="2400"/>
            </a:lvl2pPr>
            <a:lvl3pPr marL="744538" indent="-115888">
              <a:buFont typeface="Arial"/>
              <a:buChar char="•"/>
              <a:defRPr sz="1800"/>
            </a:lvl3pPr>
            <a:lvl4pPr marL="973138" indent="-112713">
              <a:buFont typeface="Lucida Grande"/>
              <a:buChar char="–"/>
              <a:defRPr sz="1600"/>
            </a:lvl4pPr>
            <a:lvl5pPr marL="1198563" indent="-115888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 bwMode="auto">
          <a:xfrm>
            <a:off x="463290" y="275167"/>
            <a:ext cx="835192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61375" y="6381751"/>
            <a:ext cx="558800" cy="364067"/>
          </a:xfrm>
        </p:spPr>
        <p:txBody>
          <a:bodyPr/>
          <a:lstStyle/>
          <a:p>
            <a:pPr>
              <a:defRPr/>
            </a:pPr>
            <a:fld id="{0E3D2C8F-1C34-3F4C-9785-AD9AA213DF44}" type="slidenum">
              <a:rPr lang="en-US">
                <a:solidFill>
                  <a:prstClr val="white"/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6" name="Picture 4" descr="databricks_logoTM_rev_800p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8" y="6449907"/>
            <a:ext cx="11509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ontent Placeholder 3"/>
          <p:cNvSpPr>
            <a:spLocks noGrp="1"/>
          </p:cNvSpPr>
          <p:nvPr>
            <p:ph sz="half" idx="11"/>
          </p:nvPr>
        </p:nvSpPr>
        <p:spPr>
          <a:xfrm>
            <a:off x="4648200" y="1636489"/>
            <a:ext cx="3882739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800"/>
            </a:lvl1pPr>
            <a:lvl2pPr marL="458788" indent="-169863">
              <a:buFont typeface="Lucida Grande"/>
              <a:buChar char="–"/>
              <a:defRPr sz="2400"/>
            </a:lvl2pPr>
            <a:lvl3pPr marL="744538" indent="-115888">
              <a:buFont typeface="Arial"/>
              <a:buChar char="•"/>
              <a:defRPr sz="1800"/>
            </a:lvl3pPr>
            <a:lvl4pPr marL="973138" indent="-112713">
              <a:buFont typeface="Lucida Grande"/>
              <a:buChar char="–"/>
              <a:defRPr sz="1600"/>
            </a:lvl4pPr>
            <a:lvl5pPr marL="1198563" indent="-115888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68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3289" y="1531190"/>
            <a:ext cx="3882057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 baseline="0">
                <a:solidFill>
                  <a:schemeClr val="bg1"/>
                </a:solidFill>
                <a:latin typeface="Source Sans Pro"/>
                <a:cs typeface="Source Sans Pro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Source Sans Pro Regular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4265" y="1531190"/>
            <a:ext cx="4122345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Source Sans Pro"/>
                <a:cs typeface="Source Sans Pro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Source Sans Pro Regular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 bwMode="auto">
          <a:xfrm>
            <a:off x="463290" y="275167"/>
            <a:ext cx="835192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16"/>
          </p:nvPr>
        </p:nvSpPr>
        <p:spPr>
          <a:xfrm>
            <a:off x="4624265" y="2273820"/>
            <a:ext cx="3885620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400"/>
            </a:lvl1pPr>
            <a:lvl2pPr marL="458788" indent="-169863">
              <a:buFont typeface="Lucida Grande"/>
              <a:buChar char="–"/>
              <a:defRPr sz="2000"/>
            </a:lvl2pPr>
            <a:lvl3pPr marL="744538" indent="-115888">
              <a:buFont typeface="Arial"/>
              <a:buChar char="•"/>
              <a:defRPr sz="1600"/>
            </a:lvl3pPr>
            <a:lvl4pPr marL="973138" indent="-112713">
              <a:buFont typeface="Lucida Grande"/>
              <a:buChar char="–"/>
              <a:defRPr sz="1400"/>
            </a:lvl4pPr>
            <a:lvl5pPr marL="1198563" indent="-115888">
              <a:buFont typeface="Arial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17"/>
          </p:nvPr>
        </p:nvSpPr>
        <p:spPr>
          <a:xfrm>
            <a:off x="463288" y="2279278"/>
            <a:ext cx="3882057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400"/>
            </a:lvl1pPr>
            <a:lvl2pPr marL="458788" indent="-169863">
              <a:buFont typeface="Lucida Grande"/>
              <a:buChar char="–"/>
              <a:defRPr sz="2000"/>
            </a:lvl2pPr>
            <a:lvl3pPr marL="744538" indent="-115888">
              <a:buFont typeface="Arial"/>
              <a:buChar char="•"/>
              <a:defRPr sz="1600"/>
            </a:lvl3pPr>
            <a:lvl4pPr marL="973138" indent="-112713">
              <a:buFont typeface="Lucida Grande"/>
              <a:buChar char="–"/>
              <a:defRPr sz="1400"/>
            </a:lvl4pPr>
            <a:lvl5pPr marL="1198563" indent="-115888">
              <a:buFont typeface="Arial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61375" y="6381751"/>
            <a:ext cx="558800" cy="364067"/>
          </a:xfrm>
        </p:spPr>
        <p:txBody>
          <a:bodyPr/>
          <a:lstStyle/>
          <a:p>
            <a:pPr>
              <a:defRPr/>
            </a:pPr>
            <a:fld id="{0E3D2C8F-1C34-3F4C-9785-AD9AA213DF44}" type="slidenum">
              <a:rPr lang="en-US">
                <a:solidFill>
                  <a:prstClr val="white"/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2" name="Picture 4" descr="databricks_logoTM_rev_800p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8" y="6449907"/>
            <a:ext cx="11509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902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estion or 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3291" y="2619234"/>
            <a:ext cx="8227403" cy="1470207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800" b="0" i="0" baseline="0">
                <a:solidFill>
                  <a:schemeClr val="bg1"/>
                </a:solidFill>
                <a:latin typeface="Newslab Thin"/>
                <a:cs typeface="Newslab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60" y="3953387"/>
            <a:ext cx="6851951" cy="184089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61375" y="6381751"/>
            <a:ext cx="558800" cy="364067"/>
          </a:xfrm>
        </p:spPr>
        <p:txBody>
          <a:bodyPr/>
          <a:lstStyle/>
          <a:p>
            <a:pPr>
              <a:defRPr/>
            </a:pPr>
            <a:fld id="{0E3D2C8F-1C34-3F4C-9785-AD9AA213DF44}" type="slidenum">
              <a:rPr lang="en-US">
                <a:solidFill>
                  <a:prstClr val="white"/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4" descr="databricks_logoTM_rev_800p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8" y="6449907"/>
            <a:ext cx="11509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33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6727600"/>
            <a:ext cx="9144000" cy="1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790450" y="1930283"/>
            <a:ext cx="8520600" cy="440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‹Nº›</a:t>
            </a:fld>
            <a:endParaRPr lang="en"/>
          </a:p>
        </p:txBody>
      </p:sp>
      <p:sp>
        <p:nvSpPr>
          <p:cNvPr id="30" name="Shape 30"/>
          <p:cNvSpPr txBox="1"/>
          <p:nvPr/>
        </p:nvSpPr>
        <p:spPr>
          <a:xfrm>
            <a:off x="3216225" y="2209633"/>
            <a:ext cx="994200" cy="65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sz="1400" kern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32614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399FF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176213" indent="0" algn="l"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lvl="0" algn="l"/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566257" y="6448251"/>
            <a:ext cx="2133600" cy="365125"/>
          </a:xfrm>
        </p:spPr>
        <p:txBody>
          <a:bodyPr/>
          <a:lstStyle/>
          <a:p>
            <a:fld id="{348ECE8D-65F6-4B01-BAA8-9F200C3C1CA9}" type="datetime1">
              <a:rPr lang="es-ES" smtClean="0"/>
              <a:t>10/07/2019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431851"/>
            <a:ext cx="2895600" cy="365125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10" name="9 CuadroTexto"/>
          <p:cNvSpPr txBox="1"/>
          <p:nvPr userDrawn="1"/>
        </p:nvSpPr>
        <p:spPr>
          <a:xfrm>
            <a:off x="8388424" y="6566440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64D299-E018-4E3E-A3DC-C44145307719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‹Nº›</a:t>
            </a:fld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/ 91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28" y="6254204"/>
            <a:ext cx="539198" cy="5391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64452-56B2-4765-A1B3-8D57FA7ABF8A}" type="datetime1">
              <a:rPr lang="es-ES" smtClean="0"/>
              <a:t>10/07/2019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B460-F920-4154-877A-0B4195851878}" type="datetime1">
              <a:rPr lang="es-ES" smtClean="0"/>
              <a:t>10/07/2019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2F18-9E5C-4AB7-A095-C3C7BADBB447}" type="datetime1">
              <a:rPr lang="es-ES" smtClean="0"/>
              <a:t>10/07/2019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399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lvl1pPr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DA0-563C-467B-A901-2E2AD3F7C09E}" type="datetime1">
              <a:rPr lang="es-ES" smtClean="0"/>
              <a:t>10/07/2019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28" y="6254204"/>
            <a:ext cx="539198" cy="539198"/>
          </a:xfrm>
          <a:prstGeom prst="rect">
            <a:avLst/>
          </a:prstGeom>
        </p:spPr>
      </p:pic>
      <p:sp>
        <p:nvSpPr>
          <p:cNvPr id="7" name="9 CuadroTexto"/>
          <p:cNvSpPr txBox="1"/>
          <p:nvPr userDrawn="1"/>
        </p:nvSpPr>
        <p:spPr>
          <a:xfrm>
            <a:off x="8244408" y="6453336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64D299-E018-4E3E-A3DC-C44145307719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‹Nº›</a:t>
            </a:fld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/ 91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5EA1-2156-4D2B-8F6F-606C634C3F68}" type="datetime1">
              <a:rPr lang="es-ES" smtClean="0"/>
              <a:t>10/07/2019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CAB71-D589-4C7E-BB38-EAAB0D0DDA68}" type="datetime1">
              <a:rPr lang="es-ES" smtClean="0"/>
              <a:t>10/07/2019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52DF-7918-4EBF-AD1C-8C382A29E8CA}" type="datetime1">
              <a:rPr lang="es-ES" smtClean="0"/>
              <a:t>10/07/2019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2229D-6D44-4CBD-9C22-FBB842BB87C1}" type="datetime1">
              <a:rPr lang="es-ES" smtClean="0"/>
              <a:t>10/07/2019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  <p:sldLayoutId id="2147483665" r:id="rId14"/>
    <p:sldLayoutId id="2147483749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binds.cs.umass.edu/papers/1995_Siegelmann_Science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MasterMSTC/IPTC_DeepLearn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ai.googleblog.com/2017/12/tacotron-2-generating-human-like-speech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i.googleblog.com/2017/12/tacotron-2-generating-human-like-speech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iscslp2018.org/images/T4_Towards%20end-to-end%20speech%20recognition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luisalfonso.hernandez@upm.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image" Target="../media/image39.wmf"/><Relationship Id="rId18" Type="http://schemas.openxmlformats.org/officeDocument/2006/relationships/oleObject" Target="../embeddings/oleObject9.bin"/><Relationship Id="rId3" Type="http://schemas.openxmlformats.org/officeDocument/2006/relationships/image" Target="../media/image35.png"/><Relationship Id="rId7" Type="http://schemas.openxmlformats.org/officeDocument/2006/relationships/oleObject" Target="../embeddings/oleObject2.bin"/><Relationship Id="rId12" Type="http://schemas.openxmlformats.org/officeDocument/2006/relationships/oleObject" Target="../embeddings/oleObject5.bin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image" Target="../media/image40.wmf"/><Relationship Id="rId10" Type="http://schemas.openxmlformats.org/officeDocument/2006/relationships/image" Target="../media/image38.wmf"/><Relationship Id="rId4" Type="http://schemas.openxmlformats.org/officeDocument/2006/relationships/image" Target="NULL"/><Relationship Id="rId9" Type="http://schemas.openxmlformats.org/officeDocument/2006/relationships/oleObject" Target="../embeddings/oleObject3.bin"/><Relationship Id="rId14" Type="http://schemas.openxmlformats.org/officeDocument/2006/relationships/oleObject" Target="../embeddings/oleObject6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2.png"/><Relationship Id="rId7" Type="http://schemas.openxmlformats.org/officeDocument/2006/relationships/image" Target="NUL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oleObject" Target="../embeddings/oleObject14.bin"/><Relationship Id="rId3" Type="http://schemas.openxmlformats.org/officeDocument/2006/relationships/image" Target="../media/image35.png"/><Relationship Id="rId7" Type="http://schemas.openxmlformats.org/officeDocument/2006/relationships/image" Target="../media/image52.wmf"/><Relationship Id="rId12" Type="http://schemas.openxmlformats.org/officeDocument/2006/relationships/image" Target="../media/image54.wmf"/><Relationship Id="rId17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6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1.bin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51.wmf"/><Relationship Id="rId15" Type="http://schemas.openxmlformats.org/officeDocument/2006/relationships/oleObject" Target="../embeddings/oleObject15.bin"/><Relationship Id="rId10" Type="http://schemas.openxmlformats.org/officeDocument/2006/relationships/image" Target="NULL"/><Relationship Id="rId4" Type="http://schemas.openxmlformats.org/officeDocument/2006/relationships/oleObject" Target="../embeddings/oleObject10.bin"/><Relationship Id="rId9" Type="http://schemas.openxmlformats.org/officeDocument/2006/relationships/image" Target="../media/image53.wmf"/><Relationship Id="rId14" Type="http://schemas.openxmlformats.org/officeDocument/2006/relationships/image" Target="../media/image55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lexfridman/mit-deep-learning/blob/master/tutorial_deep_learning_basics/deep_learning_basics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illustrated-guide-to-lstms-and-gru-s-a-step-by-step-explanation-44e9eb85bf21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sebastianruder.com/word-embeddings-1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sebastianruder.com/word-embeddings-1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ector_space_model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lexfridman/mit-deep-learning/blob/master/tutorial_deep_learning_basics/deep_learning_basics.ipynb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mailto:luisalfonso.hernandez@upm.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wavenet-generative-model-raw-audio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4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TDNN</a:t>
            </a:r>
            <a:r>
              <a:rPr lang="en-US" dirty="0" smtClean="0"/>
              <a:t> : Time Delay Neural Network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230425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 err="1"/>
              <a:t>Peddinti</a:t>
            </a:r>
            <a:r>
              <a:rPr lang="en-US" sz="2400" dirty="0"/>
              <a:t>, </a:t>
            </a:r>
            <a:r>
              <a:rPr lang="en-US" sz="2400" dirty="0" err="1"/>
              <a:t>Vijayaditya</a:t>
            </a:r>
            <a:r>
              <a:rPr lang="en-US" sz="2400" dirty="0"/>
              <a:t>, </a:t>
            </a:r>
            <a:r>
              <a:rPr lang="en-US" sz="2400" b="1" dirty="0"/>
              <a:t>Daniel </a:t>
            </a:r>
            <a:r>
              <a:rPr lang="en-US" sz="2400" b="1" dirty="0" err="1"/>
              <a:t>Povey</a:t>
            </a:r>
            <a:r>
              <a:rPr lang="en-US" sz="2400" dirty="0"/>
              <a:t>, and Sanjeev </a:t>
            </a:r>
            <a:r>
              <a:rPr lang="en-US" sz="2400" dirty="0" err="1"/>
              <a:t>Khudanpur</a:t>
            </a:r>
            <a:r>
              <a:rPr lang="en-US" sz="2400" dirty="0"/>
              <a:t>. "A </a:t>
            </a:r>
            <a:r>
              <a:rPr lang="en-US" sz="2400" b="1" dirty="0">
                <a:solidFill>
                  <a:srgbClr val="0070C0"/>
                </a:solidFill>
              </a:rPr>
              <a:t>time delay neural network </a:t>
            </a:r>
            <a:r>
              <a:rPr lang="en-US" sz="2400" dirty="0"/>
              <a:t>architecture for efficient modeling of long temporal contexts." Sixteenth Annual Conference of the International Speech Communication Association. 2015.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780928"/>
            <a:ext cx="4572372" cy="370672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724128" y="3789040"/>
            <a:ext cx="32038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Ferrat</a:t>
            </a:r>
            <a:r>
              <a:rPr lang="en-US" dirty="0"/>
              <a:t>, </a:t>
            </a:r>
            <a:r>
              <a:rPr lang="en-US" dirty="0" err="1"/>
              <a:t>Kamel</a:t>
            </a:r>
            <a:r>
              <a:rPr lang="en-US" dirty="0"/>
              <a:t>, and </a:t>
            </a:r>
            <a:r>
              <a:rPr lang="en-US" dirty="0" err="1"/>
              <a:t>Mhania</a:t>
            </a:r>
            <a:r>
              <a:rPr lang="en-US" dirty="0"/>
              <a:t> </a:t>
            </a:r>
            <a:r>
              <a:rPr lang="en-US" dirty="0" err="1"/>
              <a:t>Guerti</a:t>
            </a:r>
            <a:r>
              <a:rPr lang="en-US" dirty="0"/>
              <a:t>. "Classification of the Arabic emphatic consonants using time delay neural network." </a:t>
            </a:r>
            <a:r>
              <a:rPr lang="en-US" i="1" dirty="0"/>
              <a:t>International Journal of Computer Applications</a:t>
            </a:r>
            <a:r>
              <a:rPr lang="en-US" dirty="0"/>
              <a:t> 80.10 (2013).</a:t>
            </a:r>
          </a:p>
        </p:txBody>
      </p:sp>
    </p:spTree>
    <p:extLst>
      <p:ext uri="{BB962C8B-B14F-4D97-AF65-F5344CB8AC3E}">
        <p14:creationId xmlns:p14="http://schemas.microsoft.com/office/powerpoint/2010/main" val="353207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Dynamic </a:t>
            </a:r>
            <a:r>
              <a:rPr lang="en-US" b="1" dirty="0" smtClean="0">
                <a:solidFill>
                  <a:srgbClr val="FFFF00"/>
                </a:solidFill>
              </a:rPr>
              <a:t>Generative Models</a:t>
            </a:r>
            <a:r>
              <a:rPr lang="en-US" b="1" dirty="0" smtClean="0"/>
              <a:t>:</a:t>
            </a:r>
            <a:br>
              <a:rPr lang="en-US" b="1" dirty="0" smtClean="0"/>
            </a:br>
            <a:r>
              <a:rPr lang="en-US" b="1" dirty="0"/>
              <a:t>	</a:t>
            </a:r>
            <a:r>
              <a:rPr lang="en-US" b="1" dirty="0" smtClean="0"/>
              <a:t>	as for example Hidden Markov Models</a:t>
            </a:r>
            <a:endParaRPr lang="en-US" b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2636912"/>
            <a:ext cx="4332883" cy="34805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11560" y="1124744"/>
            <a:ext cx="76328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Hidden Markov Models have a discrete one-of-N hidden state.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Transitions </a:t>
            </a:r>
            <a:r>
              <a:rPr lang="en-US" sz="2000" dirty="0"/>
              <a:t>between states are stochastic and controlled by a transition </a:t>
            </a:r>
            <a:r>
              <a:rPr lang="en-US" sz="2000" dirty="0" smtClean="0"/>
              <a:t>matrix.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outputs produced by a state are stochastic. 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076056" y="2924944"/>
            <a:ext cx="41764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+mj-cs"/>
              </a:rPr>
              <a:t>A fundamental limitation of HMMs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364088" y="3501008"/>
            <a:ext cx="3456384" cy="1994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prstClr val="black"/>
                </a:solidFill>
                <a:latin typeface="Arial"/>
                <a:ea typeface="MS PGothic" panose="020B0600070205080204" pitchFamily="34" charset="-128"/>
              </a:rPr>
              <a:t>Consider what happens when a hidden Markov model generates data.</a:t>
            </a:r>
          </a:p>
          <a:p>
            <a:pPr marL="742950" lvl="1" indent="-28575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en-US" altLang="en-US" sz="1400" dirty="0">
                <a:solidFill>
                  <a:srgbClr val="008000"/>
                </a:solidFill>
                <a:latin typeface="Arial"/>
                <a:ea typeface="MS PGothic" panose="020B0600070205080204" pitchFamily="34" charset="-128"/>
              </a:rPr>
              <a:t>At each time step it must select one of its hidden states. </a:t>
            </a:r>
            <a:endParaRPr lang="en-US" altLang="en-US" sz="1400" dirty="0" smtClean="0">
              <a:solidFill>
                <a:srgbClr val="008000"/>
              </a:solidFill>
              <a:latin typeface="Arial"/>
              <a:ea typeface="MS PGothic" panose="020B0600070205080204" pitchFamily="34" charset="-128"/>
            </a:endParaRPr>
          </a:p>
          <a:p>
            <a:pPr marL="742950" lvl="1" indent="-28575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en-US" altLang="en-US" sz="1400" dirty="0" smtClean="0">
                <a:solidFill>
                  <a:srgbClr val="008000"/>
                </a:solidFill>
                <a:latin typeface="Arial"/>
                <a:ea typeface="MS PGothic" panose="020B0600070205080204" pitchFamily="34" charset="-128"/>
              </a:rPr>
              <a:t>So </a:t>
            </a:r>
            <a:r>
              <a:rPr lang="en-US" altLang="en-US" sz="1400" dirty="0">
                <a:solidFill>
                  <a:srgbClr val="008000"/>
                </a:solidFill>
                <a:latin typeface="Arial"/>
                <a:ea typeface="MS PGothic" panose="020B0600070205080204" pitchFamily="34" charset="-128"/>
              </a:rPr>
              <a:t>with N hidden states it can only remember log(N) bits about what it generated so far.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139952" y="6093296"/>
            <a:ext cx="4536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From: Geoffrey Hinton</a:t>
            </a:r>
          </a:p>
          <a:p>
            <a:r>
              <a:rPr lang="en-US" altLang="en-US" dirty="0"/>
              <a:t>CSC2535 2013: Advanced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11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Traditional Automatic Speech Recognition : HMMs</a:t>
            </a:r>
            <a:endParaRPr lang="en-U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40768"/>
            <a:ext cx="73152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3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Recurrent Neural Networks (RNN) </a:t>
            </a:r>
            <a:endParaRPr lang="en-US" sz="2700" dirty="0"/>
          </a:p>
        </p:txBody>
      </p:sp>
      <p:sp>
        <p:nvSpPr>
          <p:cNvPr id="5" name="Rectángulo 4"/>
          <p:cNvSpPr/>
          <p:nvPr/>
        </p:nvSpPr>
        <p:spPr>
          <a:xfrm>
            <a:off x="611560" y="620688"/>
            <a:ext cx="842493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RNNs </a:t>
            </a:r>
            <a:r>
              <a:rPr lang="en-US" sz="2400" dirty="0"/>
              <a:t>combine the </a:t>
            </a:r>
            <a:r>
              <a:rPr lang="en-US" sz="2400" b="1" dirty="0"/>
              <a:t>input vector </a:t>
            </a:r>
            <a:r>
              <a:rPr lang="en-US" sz="2400" dirty="0"/>
              <a:t>with their </a:t>
            </a:r>
            <a:r>
              <a:rPr lang="en-US" sz="2400" b="1" dirty="0">
                <a:solidFill>
                  <a:srgbClr val="0070C0"/>
                </a:solidFill>
              </a:rPr>
              <a:t>state vector </a:t>
            </a:r>
            <a:r>
              <a:rPr lang="en-US" sz="2400" dirty="0"/>
              <a:t>with a fixed (but learned) function to </a:t>
            </a:r>
            <a:r>
              <a:rPr lang="en-US" sz="2400" b="1" dirty="0"/>
              <a:t>produce a new </a:t>
            </a:r>
            <a:r>
              <a:rPr lang="en-US" sz="2400" b="1" dirty="0">
                <a:solidFill>
                  <a:srgbClr val="0070C0"/>
                </a:solidFill>
              </a:rPr>
              <a:t>state vector</a:t>
            </a:r>
            <a:r>
              <a:rPr lang="en-US" sz="2400" dirty="0"/>
              <a:t>. </a:t>
            </a:r>
            <a:endParaRPr lang="en-US" sz="2400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1988840"/>
            <a:ext cx="7560840" cy="33408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5733256"/>
            <a:ext cx="4250011" cy="77608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331640" y="6452834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http://suriyadeepan.github.io/2017-02-13-unfolding-rnn-2/</a:t>
            </a:r>
          </a:p>
        </p:txBody>
      </p:sp>
    </p:spTree>
    <p:extLst>
      <p:ext uri="{BB962C8B-B14F-4D97-AF65-F5344CB8AC3E}">
        <p14:creationId xmlns:p14="http://schemas.microsoft.com/office/powerpoint/2010/main" val="171829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Recurrent Neural Networks (RNN) </a:t>
            </a:r>
            <a:endParaRPr lang="en-US" sz="2700" dirty="0"/>
          </a:p>
        </p:txBody>
      </p:sp>
      <p:sp>
        <p:nvSpPr>
          <p:cNvPr id="3" name="Rectángulo 2"/>
          <p:cNvSpPr/>
          <p:nvPr/>
        </p:nvSpPr>
        <p:spPr>
          <a:xfrm>
            <a:off x="467544" y="1124744"/>
            <a:ext cx="8424936" cy="5176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prstClr val="black"/>
                </a:solidFill>
                <a:latin typeface="Arial"/>
                <a:ea typeface="MS PGothic" panose="020B0600070205080204" pitchFamily="34" charset="-128"/>
              </a:rPr>
              <a:t>RNNs are very powerful, because they combine two properties:</a:t>
            </a:r>
          </a:p>
          <a:p>
            <a:pPr marL="742950" lvl="1" indent="-28575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en-US" altLang="en-US" sz="2800" dirty="0">
                <a:solidFill>
                  <a:srgbClr val="008000"/>
                </a:solidFill>
                <a:latin typeface="Arial"/>
                <a:ea typeface="MS PGothic" panose="020B0600070205080204" pitchFamily="34" charset="-128"/>
              </a:rPr>
              <a:t>Distributed hidden state that allows them to store a lot of information about the past efficiently.</a:t>
            </a:r>
          </a:p>
          <a:p>
            <a:pPr marL="742950" lvl="1" indent="-28575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en-US" altLang="en-US" sz="2800" dirty="0">
                <a:solidFill>
                  <a:srgbClr val="008000"/>
                </a:solidFill>
                <a:latin typeface="Arial"/>
                <a:ea typeface="MS PGothic" panose="020B0600070205080204" pitchFamily="34" charset="-128"/>
              </a:rPr>
              <a:t>Non-linear dynamics that allows them to update their hidden state in complicated ways</a:t>
            </a:r>
            <a:r>
              <a:rPr lang="en-US" altLang="en-US" sz="2800" dirty="0" smtClean="0">
                <a:solidFill>
                  <a:srgbClr val="008000"/>
                </a:solidFill>
                <a:latin typeface="Arial"/>
                <a:ea typeface="MS PGothic" panose="020B0600070205080204" pitchFamily="34" charset="-128"/>
              </a:rPr>
              <a:t>.</a:t>
            </a:r>
          </a:p>
          <a:p>
            <a:pPr marL="742950" lvl="1" indent="-28575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endParaRPr lang="en-US" altLang="en-US" sz="2800" dirty="0">
              <a:solidFill>
                <a:srgbClr val="008000"/>
              </a:solidFill>
              <a:latin typeface="Arial"/>
              <a:ea typeface="MS PGothic" panose="020B0600070205080204" pitchFamily="34" charset="-128"/>
            </a:endParaRPr>
          </a:p>
          <a:p>
            <a:pPr marL="342900" lvl="0" indent="-3429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prstClr val="black"/>
                </a:solidFill>
                <a:latin typeface="Arial"/>
                <a:ea typeface="MS PGothic" panose="020B0600070205080204" pitchFamily="34" charset="-128"/>
              </a:rPr>
              <a:t>With enough neurons and time, RNNs can compute anything that can be computed by your computer. 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139952" y="6093296"/>
            <a:ext cx="4536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From: Geoffrey Hinton</a:t>
            </a:r>
          </a:p>
          <a:p>
            <a:r>
              <a:rPr lang="en-US" altLang="en-US" dirty="0"/>
              <a:t>CSC2535 2013: Advanced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8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2060848"/>
            <a:ext cx="7161477" cy="4519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/>
              <p:cNvSpPr>
                <a:spLocks noChangeArrowheads="1"/>
              </p:cNvSpPr>
              <p:nvPr/>
            </p:nvSpPr>
            <p:spPr bwMode="auto">
              <a:xfrm>
                <a:off x="1619672" y="90498"/>
                <a:ext cx="5688632" cy="1754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360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</m:ctrlPr>
                      </m:sSubPr>
                      <m:e>
                        <m:r>
                          <a:rPr kumimoji="0" lang="es-ES" altLang="en-US" sz="3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𝑦</m:t>
                        </m:r>
                      </m:e>
                      <m:sub>
                        <m:r>
                          <a:rPr kumimoji="0" lang="es-ES" altLang="en-US" sz="3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𝑡</m:t>
                        </m:r>
                      </m:sub>
                    </m:sSub>
                  </m:oMath>
                </a14:m>
                <a:endParaRPr kumimoji="0" lang="en-US" altLang="en-US" sz="24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logits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lang="en-US" altLang="en-US" sz="3600" dirty="0" smtClean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=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kumimoji="0" lang="en-US" altLang="en-US" sz="2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tf</a:t>
                </a:r>
                <a:r>
                  <a:rPr kumimoji="0" lang="en-US" altLang="en-US" sz="36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.</a:t>
                </a:r>
                <a:r>
                  <a:rPr kumimoji="0" lang="en-US" altLang="en-US" sz="2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matmul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(</a:t>
                </a:r>
                <a:r>
                  <a:rPr kumimoji="0" lang="en-US" alt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state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, </a:t>
                </a:r>
                <a:r>
                  <a:rPr kumimoji="0" lang="en-US" alt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V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) </a:t>
                </a:r>
                <a:r>
                  <a:rPr kumimoji="0" lang="en-US" altLang="en-US" sz="3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+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kumimoji="0" lang="en-US" alt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b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kumimoji="0" lang="en-US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predictions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kumimoji="0" lang="en-US" altLang="en-US" sz="3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=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kumimoji="0" lang="en-US" altLang="en-US" sz="2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tf</a:t>
                </a:r>
                <a:r>
                  <a:rPr kumimoji="0" lang="en-US" altLang="en-US" sz="36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.</a:t>
                </a:r>
                <a:r>
                  <a:rPr kumimoji="0" lang="en-US" altLang="en-US" sz="2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nn</a:t>
                </a:r>
                <a:r>
                  <a:rPr kumimoji="0" lang="en-US" altLang="en-US" sz="36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.</a:t>
                </a:r>
                <a:r>
                  <a:rPr kumimoji="0" lang="en-US" altLang="en-US" sz="2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softmax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(</a:t>
                </a:r>
                <a:r>
                  <a:rPr kumimoji="0" lang="en-US" alt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logits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)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endPara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6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9672" y="90498"/>
                <a:ext cx="5688632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1715" b="-125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38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83568" y="620688"/>
            <a:ext cx="777686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/>
              <a:t>RNN </a:t>
            </a:r>
            <a:r>
              <a:rPr lang="en-US" sz="4000" b="1" dirty="0"/>
              <a:t>essentially describe </a:t>
            </a:r>
            <a:r>
              <a:rPr lang="en-US" sz="4000" b="1" dirty="0" smtClean="0"/>
              <a:t>programs</a:t>
            </a:r>
            <a:r>
              <a:rPr lang="en-US" sz="3200" dirty="0" smtClean="0"/>
              <a:t>:</a:t>
            </a:r>
          </a:p>
          <a:p>
            <a:endParaRPr lang="en-US" sz="2800" dirty="0" smtClean="0"/>
          </a:p>
          <a:p>
            <a:pPr lvl="3"/>
            <a:r>
              <a:rPr lang="en-US" sz="2800" dirty="0" smtClean="0"/>
              <a:t>  inputs + some </a:t>
            </a:r>
            <a:r>
              <a:rPr lang="en-US" sz="2800" dirty="0"/>
              <a:t>internal </a:t>
            </a:r>
            <a:r>
              <a:rPr lang="en-US" sz="2800" dirty="0" smtClean="0"/>
              <a:t>variables.</a:t>
            </a:r>
          </a:p>
          <a:p>
            <a:endParaRPr lang="es-ES" sz="2800" dirty="0" smtClean="0"/>
          </a:p>
          <a:p>
            <a:endParaRPr lang="en-US" sz="2800" dirty="0"/>
          </a:p>
          <a:p>
            <a:pPr lvl="1" algn="ctr"/>
            <a:r>
              <a:rPr lang="en-US" sz="3200" dirty="0" smtClean="0"/>
              <a:t>In </a:t>
            </a:r>
            <a:r>
              <a:rPr lang="en-US" sz="3200" dirty="0"/>
              <a:t>fact, it is known that </a:t>
            </a:r>
            <a:r>
              <a:rPr lang="en-US" sz="3200" dirty="0">
                <a:hlinkClick r:id="rId2"/>
              </a:rPr>
              <a:t>RNNs are Turing-Complete</a:t>
            </a:r>
            <a:r>
              <a:rPr lang="en-US" sz="3200" dirty="0"/>
              <a:t> in the sense that they can to simulate arbitrary programs (with proper weights). 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17350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 smtClean="0"/>
              <a:t>Neural Turing Machines</a:t>
            </a:r>
            <a:endParaRPr lang="en-US" sz="3800" b="1" dirty="0"/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Can neural nets learn programs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2400" dirty="0" smtClean="0"/>
              <a:t>Alex Graves</a:t>
            </a:r>
            <a:endParaRPr lang="en-US" sz="2400" dirty="0"/>
          </a:p>
          <a:p>
            <a:pPr marL="0" indent="0" algn="r">
              <a:spcBef>
                <a:spcPts val="0"/>
              </a:spcBef>
              <a:buNone/>
            </a:pPr>
            <a:r>
              <a:rPr lang="en-US" sz="2400" dirty="0" smtClean="0"/>
              <a:t>Greg Wayne</a:t>
            </a:r>
            <a:endParaRPr lang="en-US" sz="2400" dirty="0"/>
          </a:p>
          <a:p>
            <a:pPr marL="0" indent="0" algn="r">
              <a:spcBef>
                <a:spcPts val="0"/>
              </a:spcBef>
              <a:buNone/>
            </a:pPr>
            <a:r>
              <a:rPr lang="en-US" sz="2400" dirty="0" smtClean="0"/>
              <a:t>Ivo </a:t>
            </a:r>
            <a:r>
              <a:rPr lang="en-US" sz="2400" dirty="0" err="1" smtClean="0"/>
              <a:t>Danihelka</a:t>
            </a:r>
            <a:endParaRPr lang="en-U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16832"/>
            <a:ext cx="6309857" cy="40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1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67544" y="260648"/>
            <a:ext cx="777686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s-ES" sz="2400" dirty="0" smtClean="0"/>
          </a:p>
          <a:p>
            <a:pPr lvl="1"/>
            <a:endParaRPr lang="es-ES" sz="2400" dirty="0"/>
          </a:p>
          <a:p>
            <a:pPr lvl="1"/>
            <a:endParaRPr lang="en-US" sz="2400" dirty="0" smtClean="0"/>
          </a:p>
          <a:p>
            <a:pPr lvl="6"/>
            <a:r>
              <a:rPr lang="es-ES" sz="3200" dirty="0" smtClean="0">
                <a:solidFill>
                  <a:srgbClr val="FF0000"/>
                </a:solidFill>
              </a:rPr>
              <a:t>…</a:t>
            </a:r>
            <a:r>
              <a:rPr lang="es-ES" sz="3200" dirty="0" err="1" smtClean="0">
                <a:solidFill>
                  <a:srgbClr val="FF0000"/>
                </a:solidFill>
              </a:rPr>
              <a:t>path</a:t>
            </a:r>
            <a:r>
              <a:rPr lang="es-ES" sz="3200" dirty="0" smtClean="0">
                <a:solidFill>
                  <a:srgbClr val="FF0000"/>
                </a:solidFill>
              </a:rPr>
              <a:t> to </a:t>
            </a:r>
            <a:r>
              <a:rPr lang="es-ES" sz="3200" b="1" dirty="0" smtClean="0">
                <a:solidFill>
                  <a:srgbClr val="FF0000"/>
                </a:solidFill>
              </a:rPr>
              <a:t>AI</a:t>
            </a:r>
            <a:r>
              <a:rPr lang="es-ES" sz="3200" dirty="0" smtClean="0">
                <a:solidFill>
                  <a:srgbClr val="FF0000"/>
                </a:solidFill>
              </a:rPr>
              <a:t>??</a:t>
            </a:r>
            <a:endParaRPr lang="en-US" sz="3200" dirty="0" smtClean="0">
              <a:solidFill>
                <a:srgbClr val="FF0000"/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s-ES" sz="2000" dirty="0" smtClean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s-ES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s-ES" sz="2000" dirty="0" smtClean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lvl="1"/>
            <a:r>
              <a:rPr lang="en-US" sz="2800" i="1" dirty="0" smtClean="0"/>
              <a:t>…. But “ </a:t>
            </a:r>
            <a:r>
              <a:rPr lang="en-US" sz="2800" i="1" dirty="0"/>
              <a:t>forget I said anything</a:t>
            </a:r>
            <a:r>
              <a:rPr lang="en-US" sz="2800" dirty="0" smtClean="0"/>
              <a:t>.”</a:t>
            </a:r>
          </a:p>
          <a:p>
            <a:pPr lvl="1"/>
            <a:endParaRPr lang="es-ES" sz="2000" dirty="0"/>
          </a:p>
          <a:p>
            <a:pPr lvl="1"/>
            <a:r>
              <a:rPr lang="en-US" sz="2000" dirty="0">
                <a:solidFill>
                  <a:srgbClr val="002060"/>
                </a:solidFill>
              </a:rPr>
              <a:t>Andrej </a:t>
            </a:r>
            <a:r>
              <a:rPr lang="en-US" sz="2000" dirty="0" err="1">
                <a:solidFill>
                  <a:srgbClr val="002060"/>
                </a:solidFill>
              </a:rPr>
              <a:t>Karpathy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endParaRPr lang="en-US" sz="2000" dirty="0" smtClean="0">
              <a:solidFill>
                <a:srgbClr val="002060"/>
              </a:solidFill>
            </a:endParaRPr>
          </a:p>
          <a:p>
            <a:pPr lvl="1"/>
            <a:r>
              <a:rPr lang="en-US" sz="2000" dirty="0">
                <a:solidFill>
                  <a:srgbClr val="002060"/>
                </a:solidFill>
              </a:rPr>
              <a:t>http://</a:t>
            </a:r>
            <a:r>
              <a:rPr lang="en-US" sz="2000" dirty="0" smtClean="0">
                <a:solidFill>
                  <a:srgbClr val="002060"/>
                </a:solidFill>
              </a:rPr>
              <a:t>karpathy.github.io/2015/05/21/rnn-effectiveness</a:t>
            </a: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00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Recurrent Neural Networks Applications</a:t>
            </a:r>
            <a:endParaRPr lang="en-US" sz="27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44824"/>
            <a:ext cx="9144000" cy="286223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47664" y="4941168"/>
            <a:ext cx="12238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Image</a:t>
            </a:r>
          </a:p>
          <a:p>
            <a:r>
              <a:rPr lang="en-US" dirty="0"/>
              <a:t>d</a:t>
            </a:r>
            <a:r>
              <a:rPr lang="en-US" dirty="0" smtClean="0"/>
              <a:t>escription</a:t>
            </a:r>
          </a:p>
          <a:p>
            <a:r>
              <a:rPr lang="en-US" dirty="0" smtClean="0"/>
              <a:t>using text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3203848" y="4953942"/>
            <a:ext cx="128080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Emotion</a:t>
            </a:r>
          </a:p>
          <a:p>
            <a:r>
              <a:rPr lang="en-US" dirty="0" smtClean="0"/>
              <a:t>Recognition</a:t>
            </a:r>
          </a:p>
          <a:p>
            <a:endParaRPr lang="es-ES" dirty="0"/>
          </a:p>
          <a:p>
            <a:r>
              <a:rPr lang="es-ES" dirty="0" err="1" smtClean="0"/>
              <a:t>Language</a:t>
            </a:r>
            <a:endParaRPr lang="es-ES" dirty="0" smtClean="0"/>
          </a:p>
          <a:p>
            <a:r>
              <a:rPr lang="es-ES" dirty="0" err="1" smtClean="0"/>
              <a:t>Model</a:t>
            </a:r>
            <a:endParaRPr lang="en-US" dirty="0" smtClean="0"/>
          </a:p>
        </p:txBody>
      </p:sp>
      <p:sp>
        <p:nvSpPr>
          <p:cNvPr id="7" name="Rectángulo 6"/>
          <p:cNvSpPr/>
          <p:nvPr/>
        </p:nvSpPr>
        <p:spPr>
          <a:xfrm>
            <a:off x="5364088" y="5013176"/>
            <a:ext cx="12009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Machine</a:t>
            </a:r>
          </a:p>
          <a:p>
            <a:r>
              <a:rPr lang="en-US" dirty="0" smtClean="0"/>
              <a:t>Translation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7524328" y="4941168"/>
            <a:ext cx="132151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Video frame</a:t>
            </a:r>
          </a:p>
          <a:p>
            <a:r>
              <a:rPr lang="en-US" dirty="0"/>
              <a:t>l</a:t>
            </a:r>
            <a:r>
              <a:rPr lang="en-US" dirty="0" smtClean="0"/>
              <a:t>abelling</a:t>
            </a:r>
          </a:p>
          <a:p>
            <a:endParaRPr lang="en-US" dirty="0" smtClean="0"/>
          </a:p>
          <a:p>
            <a:r>
              <a:rPr lang="es-ES" dirty="0" err="1" smtClean="0"/>
              <a:t>Phoneme</a:t>
            </a:r>
            <a:endParaRPr lang="en-US" dirty="0" smtClean="0"/>
          </a:p>
          <a:p>
            <a:r>
              <a:rPr lang="en-US" dirty="0" smtClean="0"/>
              <a:t>Recognition</a:t>
            </a:r>
          </a:p>
        </p:txBody>
      </p:sp>
    </p:spTree>
    <p:extLst>
      <p:ext uri="{BB962C8B-B14F-4D97-AF65-F5344CB8AC3E}">
        <p14:creationId xmlns:p14="http://schemas.microsoft.com/office/powerpoint/2010/main" val="332051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IPTC Summer Seminar MATERIALS</a:t>
            </a:r>
            <a:endParaRPr lang="en-US" sz="3200" b="1" dirty="0"/>
          </a:p>
        </p:txBody>
      </p:sp>
      <p:sp>
        <p:nvSpPr>
          <p:cNvPr id="4" name="Rectángulo 3"/>
          <p:cNvSpPr/>
          <p:nvPr/>
        </p:nvSpPr>
        <p:spPr>
          <a:xfrm>
            <a:off x="467544" y="1340768"/>
            <a:ext cx="784887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Please</a:t>
            </a:r>
            <a:r>
              <a:rPr lang="es-ES" sz="2800" b="1" dirty="0"/>
              <a:t> </a:t>
            </a:r>
            <a:r>
              <a:rPr lang="en-US" sz="2800" b="1" dirty="0"/>
              <a:t>go</a:t>
            </a:r>
            <a:r>
              <a:rPr lang="es-ES" sz="2800" b="1" dirty="0"/>
              <a:t> to </a:t>
            </a:r>
            <a:r>
              <a:rPr lang="es-ES" sz="2800" b="1" dirty="0" err="1"/>
              <a:t>our</a:t>
            </a:r>
            <a:r>
              <a:rPr lang="es-ES" sz="2800" b="1" dirty="0"/>
              <a:t> MSTC </a:t>
            </a:r>
            <a:r>
              <a:rPr lang="es-ES" sz="2800" b="1" dirty="0" err="1"/>
              <a:t>GitHub</a:t>
            </a:r>
            <a:r>
              <a:rPr lang="es-ES" sz="2800" b="1" dirty="0"/>
              <a:t>:</a:t>
            </a:r>
            <a:endParaRPr lang="en-US" sz="2800" b="1" dirty="0"/>
          </a:p>
          <a:p>
            <a:r>
              <a:rPr lang="en-US" sz="2800" b="1" dirty="0">
                <a:hlinkClick r:id="rId2"/>
              </a:rPr>
              <a:t>https://github.com/MasterMSTC/IPTC_DeepLearning</a:t>
            </a:r>
            <a:r>
              <a:rPr lang="en-US" sz="2800" b="1" dirty="0"/>
              <a:t> </a:t>
            </a:r>
          </a:p>
          <a:p>
            <a:endParaRPr lang="es-ES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571874"/>
            <a:ext cx="7812360" cy="3784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019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0648"/>
            <a:ext cx="8317759" cy="624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4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03648" y="836712"/>
            <a:ext cx="626469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smtClean="0">
                <a:latin typeface="Arial" panose="020B0604020202020204" pitchFamily="34" charset="0"/>
              </a:rPr>
              <a:t>Sequence </a:t>
            </a:r>
            <a:r>
              <a:rPr lang="en-US" altLang="en-US" sz="2400" b="1" dirty="0">
                <a:latin typeface="Arial" panose="020B0604020202020204" pitchFamily="34" charset="0"/>
              </a:rPr>
              <a:t>to Sequence - Video to Text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Subhashini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Venugopalan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et</a:t>
            </a:r>
            <a:r>
              <a:rPr kumimoji="0" lang="en-US" altLang="en-US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al.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780928"/>
            <a:ext cx="8388424" cy="26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0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Machine </a:t>
            </a:r>
            <a:r>
              <a:rPr lang="en-US" b="1" dirty="0"/>
              <a:t>translation, </a:t>
            </a:r>
            <a:r>
              <a:rPr lang="en-US" b="1" dirty="0" err="1" smtClean="0"/>
              <a:t>chatbots</a:t>
            </a:r>
            <a:endParaRPr lang="en-US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124744"/>
            <a:ext cx="5498421" cy="27363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005064"/>
            <a:ext cx="6808620" cy="30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0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END-TO-END Text-to-Speech</a:t>
            </a:r>
            <a:endParaRPr lang="en-US" b="1" dirty="0"/>
          </a:p>
        </p:txBody>
      </p:sp>
      <p:pic>
        <p:nvPicPr>
          <p:cNvPr id="4" name="Imagen 3" descr="https://3.bp.blogspot.com/-bjFYjr2Po2U/WjlNgrInWZI/AAAAAAAACSQ/tfdMAidI8O8EULlJgYoqRWWE9UGIENAkgCLcBGAs/s1600/image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2736"/>
            <a:ext cx="7992888" cy="4608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/>
          <p:cNvSpPr/>
          <p:nvPr/>
        </p:nvSpPr>
        <p:spPr>
          <a:xfrm>
            <a:off x="2339752" y="5877272"/>
            <a:ext cx="5670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hlinkClick r:id="rId3" tooltip="Tacotron 2: Generating Human-like Speech from Text"/>
              </a:rPr>
              <a:t>Tacotron</a:t>
            </a:r>
            <a:r>
              <a:rPr lang="en-US" b="1" dirty="0">
                <a:hlinkClick r:id="rId3" tooltip="Tacotron 2: Generating Human-like Speech from Text"/>
              </a:rPr>
              <a:t> 2: Generating Human-like Speech from Text </a:t>
            </a:r>
            <a:endParaRPr lang="en-US" b="1" dirty="0"/>
          </a:p>
        </p:txBody>
      </p:sp>
      <p:sp>
        <p:nvSpPr>
          <p:cNvPr id="6" name="Rectángulo 5"/>
          <p:cNvSpPr/>
          <p:nvPr/>
        </p:nvSpPr>
        <p:spPr>
          <a:xfrm>
            <a:off x="899592" y="6237312"/>
            <a:ext cx="8532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ai.googleblog.com/2017/12/tacotron-2-generating-human-like-speech.html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70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END-TO-END Automatic Speech Recognition</a:t>
            </a:r>
            <a:endParaRPr lang="en-US" b="1" dirty="0"/>
          </a:p>
        </p:txBody>
      </p:sp>
      <p:sp>
        <p:nvSpPr>
          <p:cNvPr id="3" name="Rectángulo 2"/>
          <p:cNvSpPr/>
          <p:nvPr/>
        </p:nvSpPr>
        <p:spPr>
          <a:xfrm>
            <a:off x="467544" y="5949280"/>
            <a:ext cx="8676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u="sng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http://iscslp2018.org/images/T4_Towards%20end-to-end%20speech%20recognition.pdf</a:t>
            </a:r>
            <a:endParaRPr lang="es-ES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24744"/>
            <a:ext cx="8748464" cy="467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7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700808"/>
            <a:ext cx="6804248" cy="4732779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11560" y="85854"/>
            <a:ext cx="626469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Translating Videos to Natural Language Using Deep Recurrent Neural Networks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Subhashini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Venugopalan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et</a:t>
            </a:r>
            <a:r>
              <a:rPr kumimoji="0" lang="en-US" altLang="en-US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al.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53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b="1" dirty="0" smtClean="0"/>
              <a:t>Written Memories:</a:t>
            </a:r>
            <a:br>
              <a:rPr lang="en-US" sz="3100" b="1" dirty="0" smtClean="0"/>
            </a:br>
            <a:r>
              <a:rPr lang="en-US" sz="3100" b="1" dirty="0" smtClean="0"/>
              <a:t>Understanding</a:t>
            </a:r>
            <a:r>
              <a:rPr lang="en-US" sz="3100" b="1" dirty="0"/>
              <a:t>, Deriving and Extending the LSTM</a:t>
            </a:r>
            <a:endParaRPr lang="en-US" sz="2700" dirty="0"/>
          </a:p>
        </p:txBody>
      </p:sp>
      <p:sp>
        <p:nvSpPr>
          <p:cNvPr id="94" name="Rectángulo 93"/>
          <p:cNvSpPr/>
          <p:nvPr/>
        </p:nvSpPr>
        <p:spPr>
          <a:xfrm>
            <a:off x="539552" y="1052736"/>
            <a:ext cx="8424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http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://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r2rt.com/written-memories-understanding-deriving-and-extending-the-lstm.html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7824" y="2060848"/>
            <a:ext cx="3582888" cy="444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9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188640"/>
            <a:ext cx="2264066" cy="28083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348880"/>
            <a:ext cx="7236296" cy="3859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257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16832"/>
            <a:ext cx="8217675" cy="3247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3995936" y="2058527"/>
                <a:ext cx="410522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  </m:t>
                              </m:r>
                              <m: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 </m:t>
                          </m:r>
                          <m:r>
                            <a:rPr lang="es-ES" alt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𝑦</m:t>
                          </m:r>
                        </m:e>
                        <m:sub>
                          <m:r>
                            <a:rPr lang="es-ES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ES" altLang="en-US" sz="24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2058527"/>
                <a:ext cx="410522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459858" y="1671191"/>
                <a:ext cx="71199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r>
                            <a:rPr lang="es-ES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</m:t>
                          </m:r>
                          <m:r>
                            <a:rPr lang="es-ES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𝑦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58" y="1671191"/>
                <a:ext cx="711990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92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1412776"/>
            <a:ext cx="6853387" cy="3542506"/>
          </a:xfrm>
          <a:prstGeom prst="rect">
            <a:avLst/>
          </a:prstGeom>
        </p:spPr>
      </p:pic>
      <p:sp>
        <p:nvSpPr>
          <p:cNvPr id="3" name="矩形 58"/>
          <p:cNvSpPr/>
          <p:nvPr/>
        </p:nvSpPr>
        <p:spPr>
          <a:xfrm rot="5400000">
            <a:off x="4754571" y="3259203"/>
            <a:ext cx="498951" cy="46085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59"/>
          <p:cNvSpPr txBox="1"/>
          <p:nvPr/>
        </p:nvSpPr>
        <p:spPr>
          <a:xfrm>
            <a:off x="251520" y="5373216"/>
            <a:ext cx="230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Input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ángulo 41"/>
              <p:cNvSpPr/>
              <p:nvPr/>
            </p:nvSpPr>
            <p:spPr>
              <a:xfrm>
                <a:off x="2771800" y="5301208"/>
                <a:ext cx="42076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  </m:t>
                              </m:r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   </m:t>
                          </m:r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𝑥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………</m:t>
                      </m:r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42" name="Rectángulo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301208"/>
                <a:ext cx="4207626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58"/>
          <p:cNvSpPr/>
          <p:nvPr/>
        </p:nvSpPr>
        <p:spPr>
          <a:xfrm rot="5400000">
            <a:off x="4466539" y="-1306918"/>
            <a:ext cx="498951" cy="46085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59"/>
          <p:cNvSpPr txBox="1"/>
          <p:nvPr/>
        </p:nvSpPr>
        <p:spPr>
          <a:xfrm>
            <a:off x="-36512" y="807095"/>
            <a:ext cx="230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Output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ángulo 55"/>
              <p:cNvSpPr/>
              <p:nvPr/>
            </p:nvSpPr>
            <p:spPr>
              <a:xfrm>
                <a:off x="2483768" y="747863"/>
                <a:ext cx="44055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  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   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𝑦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………</m:t>
                      </m:r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56" name="Rectángulo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747863"/>
                <a:ext cx="4405501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91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to Deep </a:t>
            </a:r>
            <a:r>
              <a:rPr lang="en-US" b="1" dirty="0"/>
              <a:t>Learning </a:t>
            </a:r>
            <a:r>
              <a:rPr lang="en-US" b="1" dirty="0" smtClean="0"/>
              <a:t>&amp; </a:t>
            </a:r>
            <a:r>
              <a:rPr lang="en-US" b="1" dirty="0" err="1" smtClean="0"/>
              <a:t>Keras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Day </a:t>
            </a:r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2699792" y="5013176"/>
            <a:ext cx="4136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smtClean="0"/>
              <a:t>Prof. Luis A. Hernández Gómez</a:t>
            </a:r>
          </a:p>
          <a:p>
            <a:r>
              <a:rPr lang="es-ES" sz="2400" dirty="0" smtClean="0">
                <a:hlinkClick r:id="rId3"/>
              </a:rPr>
              <a:t>luisalfonso.hernandez@upm.es</a:t>
            </a:r>
            <a:r>
              <a:rPr lang="es-E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43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2852936"/>
            <a:ext cx="6853387" cy="3542506"/>
          </a:xfrm>
          <a:prstGeom prst="rect">
            <a:avLst/>
          </a:prstGeom>
        </p:spPr>
      </p:pic>
      <p:sp>
        <p:nvSpPr>
          <p:cNvPr id="44" name="矩形 58"/>
          <p:cNvSpPr/>
          <p:nvPr/>
        </p:nvSpPr>
        <p:spPr>
          <a:xfrm rot="5400000">
            <a:off x="3848083" y="-1031659"/>
            <a:ext cx="1879879" cy="46085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59"/>
          <p:cNvSpPr txBox="1"/>
          <p:nvPr/>
        </p:nvSpPr>
        <p:spPr>
          <a:xfrm>
            <a:off x="-108520" y="2060848"/>
            <a:ext cx="23097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7030A0"/>
                </a:solidFill>
              </a:rPr>
              <a:t>State</a:t>
            </a:r>
          </a:p>
          <a:p>
            <a:pPr algn="ctr"/>
            <a:r>
              <a:rPr lang="en-US" altLang="zh-TW" sz="2800" b="1" dirty="0" smtClean="0">
                <a:solidFill>
                  <a:srgbClr val="7030A0"/>
                </a:solidFill>
              </a:rPr>
              <a:t> sequence!</a:t>
            </a:r>
          </a:p>
        </p:txBody>
      </p:sp>
      <p:sp>
        <p:nvSpPr>
          <p:cNvPr id="46" name="文字方塊 23"/>
          <p:cNvSpPr txBox="1"/>
          <p:nvPr/>
        </p:nvSpPr>
        <p:spPr>
          <a:xfrm rot="10800000">
            <a:off x="6179007" y="178558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ángulo 55"/>
              <p:cNvSpPr/>
              <p:nvPr/>
            </p:nvSpPr>
            <p:spPr>
              <a:xfrm>
                <a:off x="2771800" y="2236802"/>
                <a:ext cx="41433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    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𝑠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………</m:t>
                      </m:r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56" name="Rectángulo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236802"/>
                <a:ext cx="414337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o 28"/>
          <p:cNvGrpSpPr/>
          <p:nvPr/>
        </p:nvGrpSpPr>
        <p:grpSpPr>
          <a:xfrm>
            <a:off x="2771800" y="548680"/>
            <a:ext cx="550882" cy="1512168"/>
            <a:chOff x="1884277" y="2636912"/>
            <a:chExt cx="622890" cy="1360437"/>
          </a:xfrm>
        </p:grpSpPr>
        <p:sp>
          <p:nvSpPr>
            <p:cNvPr id="30" name="矩形 25"/>
            <p:cNvSpPr/>
            <p:nvPr/>
          </p:nvSpPr>
          <p:spPr>
            <a:xfrm>
              <a:off x="1884277" y="2636912"/>
              <a:ext cx="622890" cy="136043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012950" y="2685355"/>
            <a:ext cx="352425" cy="455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19" name="Ecuación" r:id="rId5" imgW="126720" imgH="164880" progId="Equation.3">
                    <p:embed/>
                  </p:oleObj>
                </mc:Choice>
                <mc:Fallback>
                  <p:oleObj name="Ecuación" r:id="rId5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2950" y="2685355"/>
                          <a:ext cx="352425" cy="4556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007008" y="3024248"/>
            <a:ext cx="387350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20" name="Ecuación" r:id="rId7" imgW="139680" imgH="164880" progId="Equation.3">
                    <p:embed/>
                  </p:oleObj>
                </mc:Choice>
                <mc:Fallback>
                  <p:oleObj name="Ecuación" r:id="rId7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7008" y="3024248"/>
                          <a:ext cx="387350" cy="4540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93360" y="3389480"/>
            <a:ext cx="387350" cy="455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21" name="Ecuación" r:id="rId9" imgW="139680" imgH="164880" progId="Equation.3">
                    <p:embed/>
                  </p:oleObj>
                </mc:Choice>
                <mc:Fallback>
                  <p:oleObj name="Ecuación" r:id="rId9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3360" y="3389480"/>
                          <a:ext cx="387350" cy="45561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Grupo 33"/>
          <p:cNvGrpSpPr/>
          <p:nvPr/>
        </p:nvGrpSpPr>
        <p:grpSpPr>
          <a:xfrm>
            <a:off x="4309150" y="548680"/>
            <a:ext cx="550882" cy="1512168"/>
            <a:chOff x="1884277" y="2636912"/>
            <a:chExt cx="622890" cy="1360437"/>
          </a:xfrm>
        </p:grpSpPr>
        <p:sp>
          <p:nvSpPr>
            <p:cNvPr id="35" name="矩形 25"/>
            <p:cNvSpPr/>
            <p:nvPr/>
          </p:nvSpPr>
          <p:spPr>
            <a:xfrm>
              <a:off x="1884277" y="2636912"/>
              <a:ext cx="622890" cy="136043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012950" y="2685355"/>
            <a:ext cx="352425" cy="455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22" name="Ecuación" r:id="rId11" imgW="126720" imgH="164880" progId="Equation.3">
                    <p:embed/>
                  </p:oleObj>
                </mc:Choice>
                <mc:Fallback>
                  <p:oleObj name="Ecuación" r:id="rId11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2950" y="2685355"/>
                          <a:ext cx="352425" cy="4556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007008" y="3024248"/>
            <a:ext cx="387350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23" name="Ecuación" r:id="rId12" imgW="139680" imgH="164880" progId="Equation.3">
                    <p:embed/>
                  </p:oleObj>
                </mc:Choice>
                <mc:Fallback>
                  <p:oleObj name="Ecuación" r:id="rId12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7008" y="3024248"/>
                          <a:ext cx="387350" cy="4540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93360" y="3389480"/>
            <a:ext cx="387350" cy="455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24" name="Ecuación" r:id="rId14" imgW="139680" imgH="164880" progId="Equation.3">
                    <p:embed/>
                  </p:oleObj>
                </mc:Choice>
                <mc:Fallback>
                  <p:oleObj name="Ecuación" r:id="rId14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3360" y="3389480"/>
                          <a:ext cx="387350" cy="45561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9" name="Grupo 38"/>
          <p:cNvGrpSpPr/>
          <p:nvPr/>
        </p:nvGrpSpPr>
        <p:grpSpPr>
          <a:xfrm>
            <a:off x="5508104" y="548680"/>
            <a:ext cx="550882" cy="1512168"/>
            <a:chOff x="1884277" y="2636912"/>
            <a:chExt cx="622890" cy="1360437"/>
          </a:xfrm>
        </p:grpSpPr>
        <p:sp>
          <p:nvSpPr>
            <p:cNvPr id="40" name="矩形 25"/>
            <p:cNvSpPr/>
            <p:nvPr/>
          </p:nvSpPr>
          <p:spPr>
            <a:xfrm>
              <a:off x="1884277" y="2636912"/>
              <a:ext cx="622890" cy="136043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012950" y="2685355"/>
            <a:ext cx="352425" cy="455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25" name="Ecuación" r:id="rId16" imgW="126720" imgH="164880" progId="Equation.3">
                    <p:embed/>
                  </p:oleObj>
                </mc:Choice>
                <mc:Fallback>
                  <p:oleObj name="Ecuación" r:id="rId16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2950" y="2685355"/>
                          <a:ext cx="352425" cy="4556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007008" y="3024248"/>
            <a:ext cx="387350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26" name="Ecuación" r:id="rId17" imgW="139680" imgH="164880" progId="Equation.3">
                    <p:embed/>
                  </p:oleObj>
                </mc:Choice>
                <mc:Fallback>
                  <p:oleObj name="Ecuación" r:id="rId17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7008" y="3024248"/>
                          <a:ext cx="387350" cy="4540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93360" y="3389480"/>
            <a:ext cx="387350" cy="455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27" name="Ecuación" r:id="rId18" imgW="139680" imgH="164880" progId="Equation.3">
                    <p:embed/>
                  </p:oleObj>
                </mc:Choice>
                <mc:Fallback>
                  <p:oleObj name="Ecuación" r:id="rId18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3360" y="3389480"/>
                          <a:ext cx="387350" cy="45561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1312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149080"/>
            <a:ext cx="6552728" cy="263300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16632"/>
            <a:ext cx="5436095" cy="413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88640"/>
            <a:ext cx="3608185" cy="6480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3491880" y="116632"/>
                <a:ext cx="714555" cy="430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16632"/>
                <a:ext cx="714555" cy="430695"/>
              </a:xfrm>
              <a:prstGeom prst="rect">
                <a:avLst/>
              </a:prstGeom>
              <a:blipFill rotWithShape="0">
                <a:blip r:embed="rId5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5724128" y="1916832"/>
                <a:ext cx="690381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1916832"/>
                <a:ext cx="690381" cy="4300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179512" y="2420888"/>
                <a:ext cx="935641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420888"/>
                <a:ext cx="935641" cy="4300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1907704" y="3717032"/>
                <a:ext cx="711797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3717032"/>
                <a:ext cx="711797" cy="4300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42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2060848"/>
            <a:ext cx="7161477" cy="4519861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83568" y="764704"/>
            <a:ext cx="734481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i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altLang="en-US" sz="2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BPTT</a:t>
            </a:r>
            <a:r>
              <a:rPr lang="en-US" altLang="en-US" sz="2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</a:t>
            </a:r>
            <a:r>
              <a:rPr lang="en-US" altLang="en-US" sz="24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Backpropagation Through</a:t>
            </a:r>
            <a:r>
              <a:rPr lang="es-ES" altLang="en-US" sz="24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ES" altLang="en-US" sz="24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</a:t>
            </a:r>
            <a:endParaRPr lang="en-US" altLang="en-US" sz="2400" i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Truncated</a:t>
            </a:r>
            <a:r>
              <a:rPr kumimoji="0" lang="es-ES" alt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8056" y="0"/>
            <a:ext cx="9144000" cy="908720"/>
          </a:xfrm>
        </p:spPr>
        <p:txBody>
          <a:bodyPr>
            <a:normAutofit/>
          </a:bodyPr>
          <a:lstStyle/>
          <a:p>
            <a:r>
              <a:rPr lang="en-US" sz="3100" b="1" dirty="0" smtClean="0"/>
              <a:t>TRAINING </a:t>
            </a:r>
            <a:r>
              <a:rPr lang="en-US" sz="3100" b="1" dirty="0"/>
              <a:t>RNN: W, U, V </a:t>
            </a:r>
            <a:r>
              <a:rPr lang="en-US" sz="3100" b="1" dirty="0" smtClean="0"/>
              <a:t>?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33396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11560" y="1196752"/>
            <a:ext cx="734481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/>
              <a:t>Backpropagation Through Time (BPTT</a:t>
            </a:r>
            <a:r>
              <a:rPr lang="en-US" sz="3600" b="1" i="1" dirty="0" smtClean="0"/>
              <a:t>)</a:t>
            </a:r>
            <a:r>
              <a:rPr lang="en-US" sz="3600" b="1" dirty="0" smtClean="0"/>
              <a:t> 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Because </a:t>
            </a:r>
            <a:r>
              <a:rPr lang="en-US" sz="2800" dirty="0"/>
              <a:t>the parameters are shared by all time steps in the </a:t>
            </a:r>
            <a:r>
              <a:rPr lang="en-US" sz="2800" dirty="0" smtClean="0"/>
              <a:t>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gradient at each output depends not only on the calculations of the current time step, but also the previous time steps.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899592" y="5805264"/>
            <a:ext cx="8316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http://www.wildml.com/2015/09/recurrent-neural-networks-tutorial-part-2-implementing-a-language-model-rnn-with-python-numpy-and-theano/</a:t>
            </a:r>
          </a:p>
        </p:txBody>
      </p:sp>
    </p:spTree>
    <p:extLst>
      <p:ext uri="{BB962C8B-B14F-4D97-AF65-F5344CB8AC3E}">
        <p14:creationId xmlns:p14="http://schemas.microsoft.com/office/powerpoint/2010/main" val="380309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27584" y="260648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/>
              <a:t>Backpropagation Through Time (BPTT</a:t>
            </a:r>
            <a:r>
              <a:rPr lang="en-US" sz="3600" b="1" i="1" dirty="0" smtClean="0"/>
              <a:t>)</a:t>
            </a:r>
            <a:r>
              <a:rPr lang="en-US" sz="3600" b="1" dirty="0" smtClean="0"/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96752"/>
            <a:ext cx="3528392" cy="8952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276872"/>
            <a:ext cx="4981977" cy="93610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611560" y="2348880"/>
            <a:ext cx="33670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Cross entropy loss: 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3" y="3645025"/>
            <a:ext cx="3528392" cy="2226892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283968" y="3429000"/>
            <a:ext cx="45365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output value does depend on the state of the hidden </a:t>
            </a:r>
            <a:r>
              <a:rPr lang="en-US" sz="2400" dirty="0" smtClean="0"/>
              <a:t>layer,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which  depends </a:t>
            </a:r>
            <a:r>
              <a:rPr lang="en-US" sz="2400" dirty="0"/>
              <a:t>on all previous states of the hidden </a:t>
            </a:r>
            <a:r>
              <a:rPr lang="en-US" sz="2400" dirty="0" smtClean="0"/>
              <a:t>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and </a:t>
            </a:r>
            <a:r>
              <a:rPr lang="en-US" sz="2400" dirty="0"/>
              <a:t>thus, all </a:t>
            </a:r>
            <a:r>
              <a:rPr lang="en-US" sz="2400" dirty="0" smtClean="0"/>
              <a:t>previous inputs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509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27584" y="1166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/>
              <a:t>Backpropagation Through Time (BPTT</a:t>
            </a:r>
            <a:r>
              <a:rPr lang="en-US" sz="3600" b="1" i="1" dirty="0" smtClean="0"/>
              <a:t>)</a:t>
            </a:r>
            <a:r>
              <a:rPr lang="en-US" sz="3600" b="1" dirty="0" smtClean="0"/>
              <a:t> 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539552" y="692696"/>
            <a:ext cx="8460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But the recurrent </a:t>
            </a:r>
            <a:r>
              <a:rPr lang="en-US" sz="2400" dirty="0"/>
              <a:t>net can be seen as a (very deep) feedforward net with </a:t>
            </a:r>
            <a:r>
              <a:rPr lang="en-US" sz="2400" b="1" dirty="0" smtClean="0">
                <a:solidFill>
                  <a:srgbClr val="7030A0"/>
                </a:solidFill>
              </a:rPr>
              <a:t>shared weights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395536" y="4581128"/>
                <a:ext cx="4059125" cy="1206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581128"/>
                <a:ext cx="4059125" cy="120642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611560" y="1628800"/>
            <a:ext cx="8064896" cy="223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defTabSz="4572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sz="2400" dirty="0"/>
              <a:t>The forward pass builds up a stack of the activities of all the units at each time step. </a:t>
            </a:r>
          </a:p>
          <a:p>
            <a:pPr marL="742950" marR="0" lvl="1" indent="-285750" defTabSz="4572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sz="2400" dirty="0"/>
              <a:t>The backward pass peels activities off the stack to compute the error derivatives at each time step. </a:t>
            </a:r>
          </a:p>
          <a:p>
            <a:pPr marL="742950" marR="0" lvl="1" indent="-285750" defTabSz="4572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sz="2400" dirty="0"/>
              <a:t>After the backward pass we add together the derivatives at all the different times for each weight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3203848" y="4509120"/>
            <a:ext cx="576064" cy="1368152"/>
          </a:xfrm>
          <a:prstGeom prst="rect">
            <a:avLst/>
          </a:prstGeom>
          <a:solidFill>
            <a:srgbClr val="FFCCCC">
              <a:alpha val="3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CC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468" y="3933056"/>
            <a:ext cx="4413892" cy="254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4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71600" y="1166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Styles </a:t>
            </a:r>
            <a:r>
              <a:rPr lang="en-US" sz="3600" b="1" dirty="0"/>
              <a:t>of Truncated Backpropagation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704" y="836712"/>
            <a:ext cx="4968552" cy="223209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4221088"/>
            <a:ext cx="6979929" cy="2448272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0" y="3140968"/>
            <a:ext cx="3312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chemeClr val="accent6">
                    <a:lumMod val="75000"/>
                  </a:schemeClr>
                </a:solidFill>
              </a:rPr>
              <a:t>Tensorflow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-style</a:t>
            </a:r>
            <a:r>
              <a:rPr lang="en-US" sz="2800" b="1" dirty="0" smtClean="0"/>
              <a:t> </a:t>
            </a:r>
            <a:endParaRPr lang="en-U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3851920" y="3212976"/>
            <a:ext cx="118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num_steps</a:t>
            </a:r>
            <a:endParaRPr lang="en-US" dirty="0"/>
          </a:p>
        </p:txBody>
      </p:sp>
      <p:sp>
        <p:nvSpPr>
          <p:cNvPr id="6" name="Abrir llave 5"/>
          <p:cNvSpPr/>
          <p:nvPr/>
        </p:nvSpPr>
        <p:spPr>
          <a:xfrm rot="5400000">
            <a:off x="5994158" y="3014954"/>
            <a:ext cx="504056" cy="1908212"/>
          </a:xfrm>
          <a:prstGeom prst="leftBrac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brir llave 14"/>
          <p:cNvSpPr/>
          <p:nvPr/>
        </p:nvSpPr>
        <p:spPr>
          <a:xfrm rot="5400000">
            <a:off x="2393758" y="3014954"/>
            <a:ext cx="504056" cy="1908212"/>
          </a:xfrm>
          <a:prstGeom prst="leftBrac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recto de flecha 7"/>
          <p:cNvCxnSpPr/>
          <p:nvPr/>
        </p:nvCxnSpPr>
        <p:spPr>
          <a:xfrm flipH="1">
            <a:off x="2843808" y="3573016"/>
            <a:ext cx="1080120" cy="14401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5004048" y="3573016"/>
            <a:ext cx="1008112" cy="21602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92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83568" y="404664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/>
              <a:t>V</a:t>
            </a:r>
            <a:r>
              <a:rPr lang="en-US" sz="4000" b="1" i="1" dirty="0" smtClean="0"/>
              <a:t>anishing </a:t>
            </a:r>
            <a:r>
              <a:rPr lang="en-US" sz="4000" b="1" i="1" dirty="0"/>
              <a:t>gradient </a:t>
            </a:r>
            <a:r>
              <a:rPr lang="en-US" sz="4000" b="1" i="1" dirty="0" smtClean="0"/>
              <a:t>problem</a:t>
            </a:r>
            <a:endParaRPr lang="en-US" sz="4000" b="1" dirty="0" smtClean="0"/>
          </a:p>
        </p:txBody>
      </p:sp>
      <p:sp>
        <p:nvSpPr>
          <p:cNvPr id="4" name="Rectángulo 3"/>
          <p:cNvSpPr/>
          <p:nvPr/>
        </p:nvSpPr>
        <p:spPr>
          <a:xfrm>
            <a:off x="899592" y="5805264"/>
            <a:ext cx="8316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http://www.wildml.com/2015/09/recurrent-neural-networks-tutorial-part-2-implementing-a-language-model-rnn-with-python-numpy-and-theano/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83568" y="2852936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L</a:t>
            </a:r>
            <a:r>
              <a:rPr lang="en-US" sz="3200" dirty="0" smtClean="0"/>
              <a:t>ed </a:t>
            </a:r>
            <a:r>
              <a:rPr lang="en-US" sz="3200" dirty="0"/>
              <a:t>to the development of  </a:t>
            </a:r>
            <a:r>
              <a:rPr lang="en-US" sz="3200" b="1" dirty="0"/>
              <a:t>LSTM</a:t>
            </a:r>
            <a:r>
              <a:rPr lang="en-US" sz="3200" dirty="0"/>
              <a:t>s and </a:t>
            </a:r>
            <a:r>
              <a:rPr lang="en-US" sz="3200" b="1" dirty="0"/>
              <a:t>GRU</a:t>
            </a:r>
            <a:r>
              <a:rPr lang="en-US" sz="3200" dirty="0"/>
              <a:t>s, two of the currently most popular and powerful models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55576" y="1196752"/>
            <a:ext cx="60486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000" dirty="0"/>
              <a:t>In an RNN trained on long sequences (</a:t>
            </a:r>
            <a:r>
              <a:rPr lang="en-US" sz="2000" i="1" dirty="0"/>
              <a:t>e.g. </a:t>
            </a:r>
            <a:r>
              <a:rPr lang="en-US" sz="2000" dirty="0"/>
              <a:t>100 time steps) the gradients can easily explode or vanish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053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51520" y="548680"/>
            <a:ext cx="842493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/>
              <a:t>You can see a simple NLP task</a:t>
            </a:r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dirty="0"/>
          </a:p>
          <a:p>
            <a:pPr algn="ctr"/>
            <a:r>
              <a:rPr lang="en-US" sz="3200" b="1" dirty="0" smtClean="0"/>
              <a:t>Predicting Text Characters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b="1" dirty="0"/>
          </a:p>
          <a:p>
            <a:r>
              <a:rPr lang="en-US" sz="2800" b="1" dirty="0" smtClean="0"/>
              <a:t>https</a:t>
            </a:r>
            <a:r>
              <a:rPr lang="en-US" sz="2800" b="1" dirty="0"/>
              <a:t>://github.com/MasterMSTC/DeepLearning_TF_Keras</a:t>
            </a:r>
            <a:endParaRPr lang="en-US" sz="2800" b="1" dirty="0" smtClean="0"/>
          </a:p>
          <a:p>
            <a:endParaRPr lang="es-ES" sz="2800" b="1" dirty="0"/>
          </a:p>
          <a:p>
            <a:pPr algn="ctr"/>
            <a:endParaRPr lang="en-US" sz="2800" b="1" dirty="0">
              <a:solidFill>
                <a:srgbClr val="7030A0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MSTC_Keras_RNN_2_Text.ipynb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0524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Text prediction &amp; generation using RNN</a:t>
            </a:r>
            <a:endParaRPr lang="en-U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132856"/>
            <a:ext cx="8568952" cy="36612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196752"/>
            <a:ext cx="2201987" cy="63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1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38516" y="1468580"/>
            <a:ext cx="70618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Day 1 (July 15) : Intro to Deep Learning &amp;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Keras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sz="28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			Feed Forward models </a:t>
            </a:r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09488" y="2563212"/>
            <a:ext cx="84789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Day 2 (July 16) : Backpropagation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. Convolutional Networks </a:t>
            </a:r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		Transfer Learning. Data Augmentation</a:t>
            </a:r>
            <a:r>
              <a:rPr lang="en-US" sz="2800" b="1" dirty="0" smtClean="0">
                <a:solidFill>
                  <a:schemeClr val="bg1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94974" y="3731546"/>
            <a:ext cx="89845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Day 3 (July 17) : Recurrent Networks. Advanced Architectures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r>
              <a:rPr lang="en-US" sz="2800" b="1" dirty="0" smtClean="0">
                <a:solidFill>
                  <a:schemeClr val="bg1"/>
                </a:solidFill>
              </a:rPr>
              <a:t>			</a:t>
            </a:r>
            <a:r>
              <a:rPr lang="en-US" sz="2800" b="1" dirty="0" smtClean="0">
                <a:solidFill>
                  <a:schemeClr val="bg1"/>
                </a:solidFill>
              </a:rPr>
              <a:t>GANs. Applications. Final </a:t>
            </a:r>
            <a:r>
              <a:rPr lang="en-US" sz="2800" b="1" dirty="0" smtClean="0">
                <a:solidFill>
                  <a:schemeClr val="bg1"/>
                </a:solidFill>
              </a:rPr>
              <a:t>discussion on AI 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52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619672" y="6237312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http://suriyadeepan.github.io/2017-02-13-unfolding-rnn-2/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39553" y="260648"/>
            <a:ext cx="81369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The NLP </a:t>
            </a:r>
            <a:r>
              <a:rPr lang="en-US" sz="3200" b="1" dirty="0"/>
              <a:t>Task</a:t>
            </a:r>
            <a:r>
              <a:rPr lang="en-US" sz="3200" b="1" dirty="0" smtClean="0"/>
              <a:t>: </a:t>
            </a:r>
            <a:r>
              <a:rPr lang="en-US" sz="3200" dirty="0" smtClean="0"/>
              <a:t>language </a:t>
            </a:r>
            <a:r>
              <a:rPr lang="en-US" sz="3200" dirty="0"/>
              <a:t>modeling </a:t>
            </a:r>
            <a:r>
              <a:rPr lang="en-US" sz="3200" dirty="0" smtClean="0"/>
              <a:t>to </a:t>
            </a:r>
            <a:r>
              <a:rPr lang="en-US" sz="3200" dirty="0"/>
              <a:t>capture the statistical relationship among </a:t>
            </a:r>
            <a:r>
              <a:rPr lang="en-US" sz="3200" dirty="0" smtClean="0"/>
              <a:t>words</a:t>
            </a:r>
            <a:r>
              <a:rPr lang="en-US" sz="3200" b="1" dirty="0"/>
              <a:t> </a:t>
            </a:r>
            <a:r>
              <a:rPr lang="en-US" sz="3200" b="1" dirty="0" smtClean="0"/>
              <a:t>/ chars</a:t>
            </a:r>
            <a:endParaRPr lang="en-US" sz="3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924944"/>
            <a:ext cx="5556646" cy="328862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611560" y="1484784"/>
            <a:ext cx="77768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objective of the network is to observe the input </a:t>
            </a:r>
            <a:r>
              <a:rPr lang="en-US" sz="2400" i="1" dirty="0"/>
              <a:t>x</a:t>
            </a:r>
            <a:r>
              <a:rPr lang="en-US" sz="2400" dirty="0"/>
              <a:t>, one character at a time and produce the output sentence </a:t>
            </a:r>
            <a:r>
              <a:rPr lang="en-US" sz="2400" i="1" dirty="0"/>
              <a:t>y</a:t>
            </a:r>
            <a:r>
              <a:rPr lang="en-US" sz="2400" dirty="0"/>
              <a:t>, one character at a time</a:t>
            </a:r>
          </a:p>
        </p:txBody>
      </p:sp>
    </p:spTree>
    <p:extLst>
      <p:ext uri="{BB962C8B-B14F-4D97-AF65-F5344CB8AC3E}">
        <p14:creationId xmlns:p14="http://schemas.microsoft.com/office/powerpoint/2010/main" val="54131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1412776"/>
            <a:ext cx="6853387" cy="3542506"/>
          </a:xfrm>
          <a:prstGeom prst="rect">
            <a:avLst/>
          </a:prstGeom>
        </p:spPr>
      </p:pic>
      <p:sp>
        <p:nvSpPr>
          <p:cNvPr id="3" name="矩形 58"/>
          <p:cNvSpPr/>
          <p:nvPr/>
        </p:nvSpPr>
        <p:spPr>
          <a:xfrm rot="5400000">
            <a:off x="4754571" y="3259203"/>
            <a:ext cx="498951" cy="46085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59"/>
          <p:cNvSpPr txBox="1"/>
          <p:nvPr/>
        </p:nvSpPr>
        <p:spPr>
          <a:xfrm>
            <a:off x="251520" y="5373216"/>
            <a:ext cx="230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Input sequence</a:t>
            </a:r>
          </a:p>
        </p:txBody>
      </p:sp>
      <p:sp>
        <p:nvSpPr>
          <p:cNvPr id="5" name="文字方塊 23"/>
          <p:cNvSpPr txBox="1"/>
          <p:nvPr/>
        </p:nvSpPr>
        <p:spPr>
          <a:xfrm rot="10800000">
            <a:off x="6395031" y="538598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grpSp>
        <p:nvGrpSpPr>
          <p:cNvPr id="6" name="Grupo 5"/>
          <p:cNvGrpSpPr/>
          <p:nvPr/>
        </p:nvGrpSpPr>
        <p:grpSpPr>
          <a:xfrm>
            <a:off x="2833925" y="5385989"/>
            <a:ext cx="342900" cy="342900"/>
            <a:chOff x="2888244" y="3068960"/>
            <a:chExt cx="342900" cy="342900"/>
          </a:xfrm>
        </p:grpSpPr>
        <p:sp>
          <p:nvSpPr>
            <p:cNvPr id="7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13407" y="3096346"/>
            <a:ext cx="30003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28" name="Ecuación" r:id="rId4" imgW="139680" imgH="139680" progId="Equation.3">
                    <p:embed/>
                  </p:oleObj>
                </mc:Choice>
                <mc:Fallback>
                  <p:oleObj name="Ecuación" r:id="rId4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407" y="3096346"/>
                          <a:ext cx="30003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upo 8"/>
          <p:cNvGrpSpPr/>
          <p:nvPr/>
        </p:nvGrpSpPr>
        <p:grpSpPr>
          <a:xfrm>
            <a:off x="5669260" y="5385989"/>
            <a:ext cx="342900" cy="342900"/>
            <a:chOff x="2888244" y="3068960"/>
            <a:chExt cx="342900" cy="342900"/>
          </a:xfrm>
        </p:grpSpPr>
        <p:sp>
          <p:nvSpPr>
            <p:cNvPr id="10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622" y="3123334"/>
            <a:ext cx="217487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29" name="Ecuación" r:id="rId6" imgW="101520" imgH="114120" progId="Equation.3">
                    <p:embed/>
                  </p:oleObj>
                </mc:Choice>
                <mc:Fallback>
                  <p:oleObj name="Ecuación" r:id="rId6" imgW="101520" imgH="114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622" y="3123334"/>
                          <a:ext cx="217487" cy="244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upo 23"/>
          <p:cNvGrpSpPr/>
          <p:nvPr/>
        </p:nvGrpSpPr>
        <p:grpSpPr>
          <a:xfrm>
            <a:off x="4211960" y="5385989"/>
            <a:ext cx="342900" cy="342900"/>
            <a:chOff x="4283968" y="3429000"/>
            <a:chExt cx="342900" cy="342900"/>
          </a:xfrm>
        </p:grpSpPr>
        <p:sp>
          <p:nvSpPr>
            <p:cNvPr id="25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355083" y="3462736"/>
            <a:ext cx="215900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30" name="Ecuación" r:id="rId8" imgW="101520" imgH="114120" progId="Equation.3">
                    <p:embed/>
                  </p:oleObj>
                </mc:Choice>
                <mc:Fallback>
                  <p:oleObj name="Ecuación" r:id="rId8" imgW="101520" imgH="114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5083" y="3462736"/>
                          <a:ext cx="215900" cy="244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ángulo 41"/>
              <p:cNvSpPr/>
              <p:nvPr/>
            </p:nvSpPr>
            <p:spPr>
              <a:xfrm>
                <a:off x="2843808" y="5837202"/>
                <a:ext cx="42637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</m:t>
                              </m:r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      </m:t>
                          </m:r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𝑥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………</m:t>
                      </m:r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42" name="Rectángulo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5837202"/>
                <a:ext cx="4263731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58"/>
          <p:cNvSpPr/>
          <p:nvPr/>
        </p:nvSpPr>
        <p:spPr>
          <a:xfrm rot="5400000">
            <a:off x="4538547" y="-1794133"/>
            <a:ext cx="498951" cy="46085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59"/>
          <p:cNvSpPr txBox="1"/>
          <p:nvPr/>
        </p:nvSpPr>
        <p:spPr>
          <a:xfrm>
            <a:off x="35496" y="319880"/>
            <a:ext cx="230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Output sequence</a:t>
            </a:r>
          </a:p>
        </p:txBody>
      </p:sp>
      <p:sp>
        <p:nvSpPr>
          <p:cNvPr id="46" name="文字方塊 23"/>
          <p:cNvSpPr txBox="1"/>
          <p:nvPr/>
        </p:nvSpPr>
        <p:spPr>
          <a:xfrm rot="10800000">
            <a:off x="6179007" y="33265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grpSp>
        <p:nvGrpSpPr>
          <p:cNvPr id="47" name="Grupo 46"/>
          <p:cNvGrpSpPr/>
          <p:nvPr/>
        </p:nvGrpSpPr>
        <p:grpSpPr>
          <a:xfrm>
            <a:off x="2617901" y="332653"/>
            <a:ext cx="342900" cy="342900"/>
            <a:chOff x="2888244" y="3068960"/>
            <a:chExt cx="342900" cy="342900"/>
          </a:xfrm>
        </p:grpSpPr>
        <p:sp>
          <p:nvSpPr>
            <p:cNvPr id="48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806" y="3123657"/>
            <a:ext cx="217487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31" name="Ecuación" r:id="rId11" imgW="101520" imgH="114120" progId="Equation.3">
                    <p:embed/>
                  </p:oleObj>
                </mc:Choice>
                <mc:Fallback>
                  <p:oleObj name="Ecuación" r:id="rId11" imgW="101520" imgH="114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806" y="3123657"/>
                          <a:ext cx="217487" cy="244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0" name="Grupo 49"/>
          <p:cNvGrpSpPr/>
          <p:nvPr/>
        </p:nvGrpSpPr>
        <p:grpSpPr>
          <a:xfrm>
            <a:off x="5453236" y="332653"/>
            <a:ext cx="342900" cy="342900"/>
            <a:chOff x="2888244" y="3068960"/>
            <a:chExt cx="342900" cy="342900"/>
          </a:xfrm>
        </p:grpSpPr>
        <p:sp>
          <p:nvSpPr>
            <p:cNvPr id="51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67446" y="3123657"/>
            <a:ext cx="190500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32" name="Ecuación" r:id="rId13" imgW="88560" imgH="114120" progId="Equation.3">
                    <p:embed/>
                  </p:oleObj>
                </mc:Choice>
                <mc:Fallback>
                  <p:oleObj name="Ecuación" r:id="rId13" imgW="88560" imgH="114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7446" y="3123657"/>
                          <a:ext cx="190500" cy="244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3" name="Grupo 52"/>
          <p:cNvGrpSpPr/>
          <p:nvPr/>
        </p:nvGrpSpPr>
        <p:grpSpPr>
          <a:xfrm>
            <a:off x="3995936" y="332653"/>
            <a:ext cx="342900" cy="342900"/>
            <a:chOff x="4283968" y="3429000"/>
            <a:chExt cx="342900" cy="342900"/>
          </a:xfrm>
        </p:grpSpPr>
        <p:sp>
          <p:nvSpPr>
            <p:cNvPr id="54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355207" y="3461472"/>
            <a:ext cx="215900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33" name="Ecuación" r:id="rId15" imgW="101520" imgH="114120" progId="Equation.3">
                    <p:embed/>
                  </p:oleObj>
                </mc:Choice>
                <mc:Fallback>
                  <p:oleObj name="Ecuación" r:id="rId15" imgW="101520" imgH="114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5207" y="3461472"/>
                          <a:ext cx="215900" cy="244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ángulo 55"/>
              <p:cNvSpPr/>
              <p:nvPr/>
            </p:nvSpPr>
            <p:spPr>
              <a:xfrm>
                <a:off x="2627784" y="783866"/>
                <a:ext cx="44055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      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𝑦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………</m:t>
                      </m:r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56" name="Rectángulo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783866"/>
                <a:ext cx="4405501" cy="400110"/>
              </a:xfrm>
              <a:prstGeom prst="rect">
                <a:avLst/>
              </a:prstGeom>
              <a:blipFill rotWithShape="0">
                <a:blip r:embed="rId1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52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27584" y="1772816"/>
            <a:ext cx="734481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+ much more to consider…</a:t>
            </a:r>
          </a:p>
          <a:p>
            <a:endParaRPr lang="en-US" dirty="0"/>
          </a:p>
          <a:p>
            <a:pPr lvl="1"/>
            <a:r>
              <a:rPr lang="en-US" sz="3200" b="1" dirty="0" smtClean="0">
                <a:solidFill>
                  <a:srgbClr val="0070C0"/>
                </a:solidFill>
              </a:rPr>
              <a:t>#Dropout</a:t>
            </a:r>
            <a:endParaRPr lang="en-US" sz="3200" b="1" dirty="0">
              <a:solidFill>
                <a:srgbClr val="0070C0"/>
              </a:solidFill>
            </a:endParaRPr>
          </a:p>
          <a:p>
            <a:pPr lvl="1"/>
            <a:endParaRPr lang="en-US" sz="3200" b="1" dirty="0">
              <a:solidFill>
                <a:srgbClr val="0070C0"/>
              </a:solidFill>
            </a:endParaRPr>
          </a:p>
          <a:p>
            <a:pPr lvl="1"/>
            <a:r>
              <a:rPr lang="en-US" sz="3200" b="1" dirty="0">
                <a:solidFill>
                  <a:srgbClr val="0070C0"/>
                </a:solidFill>
              </a:rPr>
              <a:t># </a:t>
            </a:r>
            <a:r>
              <a:rPr lang="en-US" sz="3200" b="1" dirty="0" smtClean="0">
                <a:solidFill>
                  <a:srgbClr val="0070C0"/>
                </a:solidFill>
              </a:rPr>
              <a:t>Regularization</a:t>
            </a:r>
          </a:p>
          <a:p>
            <a:pPr lvl="1"/>
            <a:endParaRPr lang="es-ES" sz="3200" b="1" dirty="0">
              <a:solidFill>
                <a:srgbClr val="0070C0"/>
              </a:solidFill>
            </a:endParaRPr>
          </a:p>
          <a:p>
            <a:pPr lvl="1"/>
            <a:r>
              <a:rPr lang="es-ES" sz="3200" b="1" dirty="0" smtClean="0">
                <a:solidFill>
                  <a:srgbClr val="0070C0"/>
                </a:solidFill>
              </a:rPr>
              <a:t># </a:t>
            </a:r>
            <a:r>
              <a:rPr lang="en-US" sz="3200" b="1" dirty="0" smtClean="0">
                <a:solidFill>
                  <a:srgbClr val="0070C0"/>
                </a:solidFill>
              </a:rPr>
              <a:t>Batch normalization</a:t>
            </a:r>
          </a:p>
          <a:p>
            <a:pPr lvl="1"/>
            <a:endParaRPr lang="es-ES" sz="3200" b="1" dirty="0">
              <a:solidFill>
                <a:srgbClr val="0070C0"/>
              </a:solidFill>
            </a:endParaRPr>
          </a:p>
          <a:p>
            <a:pPr lvl="1"/>
            <a:r>
              <a:rPr lang="es-ES" sz="3200" b="1" dirty="0" smtClean="0">
                <a:solidFill>
                  <a:srgbClr val="0070C0"/>
                </a:solidFill>
              </a:rPr>
              <a:t># </a:t>
            </a:r>
            <a:r>
              <a:rPr lang="en-US" sz="3200" b="1" dirty="0" smtClean="0">
                <a:solidFill>
                  <a:srgbClr val="0070C0"/>
                </a:solidFill>
              </a:rPr>
              <a:t>Adding</a:t>
            </a:r>
            <a:r>
              <a:rPr lang="es-ES" sz="3200" b="1" dirty="0" smtClean="0">
                <a:solidFill>
                  <a:srgbClr val="0070C0"/>
                </a:solidFill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</a:rPr>
              <a:t>noise…</a:t>
            </a:r>
          </a:p>
          <a:p>
            <a:endParaRPr lang="en-US" sz="2400" dirty="0"/>
          </a:p>
        </p:txBody>
      </p:sp>
      <p:sp>
        <p:nvSpPr>
          <p:cNvPr id="3" name="Rectángulo 2"/>
          <p:cNvSpPr/>
          <p:nvPr/>
        </p:nvSpPr>
        <p:spPr>
          <a:xfrm>
            <a:off x="827584" y="476672"/>
            <a:ext cx="6755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prstClr val="black"/>
                </a:solidFill>
              </a:rPr>
              <a:t>Now we can test using </a:t>
            </a:r>
            <a:r>
              <a:rPr lang="en-US" sz="3600" b="1" dirty="0">
                <a:solidFill>
                  <a:prstClr val="black"/>
                </a:solidFill>
              </a:rPr>
              <a:t>LSTM </a:t>
            </a:r>
            <a:r>
              <a:rPr lang="en-US" sz="3600" b="1" dirty="0" smtClean="0">
                <a:solidFill>
                  <a:prstClr val="black"/>
                </a:solidFill>
              </a:rPr>
              <a:t>or </a:t>
            </a:r>
            <a:r>
              <a:rPr lang="en-US" sz="3600" b="1" dirty="0">
                <a:solidFill>
                  <a:prstClr val="black"/>
                </a:solidFill>
              </a:rPr>
              <a:t>GRU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86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043608" y="620688"/>
            <a:ext cx="727280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prstClr val="black"/>
                </a:solidFill>
              </a:rPr>
              <a:t>RNN are Generative Models</a:t>
            </a:r>
          </a:p>
          <a:p>
            <a:endParaRPr lang="en-US" sz="3600" b="1" dirty="0">
              <a:solidFill>
                <a:prstClr val="black"/>
              </a:solidFill>
            </a:endParaRPr>
          </a:p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Vanilla (Elman), LSTM </a:t>
            </a:r>
            <a:r>
              <a:rPr lang="en-US" sz="3600" b="1" dirty="0">
                <a:solidFill>
                  <a:prstClr val="black"/>
                </a:solidFill>
              </a:rPr>
              <a:t>or GRU can be used to generate </a:t>
            </a:r>
            <a:r>
              <a:rPr lang="en-US" sz="3600" b="1" dirty="0" smtClean="0">
                <a:solidFill>
                  <a:prstClr val="black"/>
                </a:solidFill>
              </a:rPr>
              <a:t>TEXT</a:t>
            </a:r>
            <a:endParaRPr lang="en-US" sz="36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99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Shape 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88" y="404664"/>
            <a:ext cx="8763000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Shape 862"/>
          <p:cNvSpPr/>
          <p:nvPr/>
        </p:nvSpPr>
        <p:spPr>
          <a:xfrm>
            <a:off x="201488" y="671639"/>
            <a:ext cx="1229100" cy="382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400" b="1" kern="0">
                <a:solidFill>
                  <a:srgbClr val="000000"/>
                </a:solidFill>
                <a:cs typeface="Arial"/>
                <a:sym typeface="Arial"/>
              </a:rPr>
              <a:t>   </a:t>
            </a:r>
            <a:r>
              <a:rPr lang="en" sz="14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100 th</a:t>
            </a:r>
          </a:p>
          <a:p>
            <a:r>
              <a:rPr lang="en" sz="14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iteration</a:t>
            </a:r>
          </a:p>
        </p:txBody>
      </p:sp>
      <p:sp>
        <p:nvSpPr>
          <p:cNvPr id="863" name="Shape 863"/>
          <p:cNvSpPr/>
          <p:nvPr/>
        </p:nvSpPr>
        <p:spPr>
          <a:xfrm>
            <a:off x="304513" y="1761489"/>
            <a:ext cx="1229100" cy="382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400" b="1" kern="0">
                <a:solidFill>
                  <a:srgbClr val="000000"/>
                </a:solidFill>
                <a:cs typeface="Arial"/>
                <a:sym typeface="Arial"/>
              </a:rPr>
              <a:t>   </a:t>
            </a:r>
            <a:r>
              <a:rPr lang="en" sz="14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300 th</a:t>
            </a:r>
          </a:p>
          <a:p>
            <a:r>
              <a:rPr lang="en" sz="14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iteration</a:t>
            </a:r>
          </a:p>
        </p:txBody>
      </p:sp>
      <p:sp>
        <p:nvSpPr>
          <p:cNvPr id="864" name="Shape 864"/>
          <p:cNvSpPr/>
          <p:nvPr/>
        </p:nvSpPr>
        <p:spPr>
          <a:xfrm>
            <a:off x="304513" y="3097989"/>
            <a:ext cx="1229100" cy="382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400" b="1" kern="0">
                <a:solidFill>
                  <a:srgbClr val="000000"/>
                </a:solidFill>
                <a:cs typeface="Arial"/>
                <a:sym typeface="Arial"/>
              </a:rPr>
              <a:t>   </a:t>
            </a:r>
            <a:r>
              <a:rPr lang="en" sz="14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700 th</a:t>
            </a:r>
          </a:p>
          <a:p>
            <a:r>
              <a:rPr lang="en" sz="14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iteration</a:t>
            </a:r>
          </a:p>
        </p:txBody>
      </p:sp>
      <p:sp>
        <p:nvSpPr>
          <p:cNvPr id="865" name="Shape 865"/>
          <p:cNvSpPr/>
          <p:nvPr/>
        </p:nvSpPr>
        <p:spPr>
          <a:xfrm>
            <a:off x="304513" y="4224814"/>
            <a:ext cx="1126200" cy="382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400" b="1" kern="0" dirty="0">
                <a:solidFill>
                  <a:srgbClr val="000000"/>
                </a:solidFill>
                <a:cs typeface="Arial"/>
                <a:sym typeface="Arial"/>
              </a:rPr>
              <a:t>   </a:t>
            </a:r>
            <a:r>
              <a:rPr lang="en" sz="1400" b="1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2000 th</a:t>
            </a:r>
          </a:p>
          <a:p>
            <a:r>
              <a:rPr lang="en" sz="1400" b="1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iteration</a:t>
            </a:r>
          </a:p>
        </p:txBody>
      </p:sp>
      <p:sp>
        <p:nvSpPr>
          <p:cNvPr id="866" name="Shape 866"/>
          <p:cNvSpPr txBox="1"/>
          <p:nvPr/>
        </p:nvSpPr>
        <p:spPr>
          <a:xfrm>
            <a:off x="936700" y="5426275"/>
            <a:ext cx="87072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400" kern="0">
                <a:solidFill>
                  <a:srgbClr val="000000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Andrej Karpathy, Blog on “Unreasonable Effectiveness of Recurrent Neural Networks”</a:t>
            </a:r>
          </a:p>
          <a:p>
            <a:endParaRPr sz="1400" kern="0">
              <a:solidFill>
                <a:srgbClr val="000000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2903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Basic concepts</a:t>
            </a:r>
            <a:r>
              <a:rPr lang="es-ES" sz="3100" b="1" dirty="0" smtClean="0"/>
              <a:t>: LSTM &amp; GRU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539552" y="1628800"/>
            <a:ext cx="777686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Vanishing gradients</a:t>
            </a:r>
            <a:r>
              <a:rPr lang="en-US" sz="2000" dirty="0" smtClean="0"/>
              <a:t>: </a:t>
            </a:r>
            <a:r>
              <a:rPr lang="en-US" sz="2800" dirty="0" smtClean="0"/>
              <a:t>a problem?</a:t>
            </a:r>
          </a:p>
          <a:p>
            <a:endParaRPr lang="en-US" dirty="0"/>
          </a:p>
          <a:p>
            <a:pPr algn="ctr"/>
            <a:r>
              <a:rPr lang="en-US" sz="2000" dirty="0" smtClean="0"/>
              <a:t> </a:t>
            </a:r>
            <a:r>
              <a:rPr lang="en-US" sz="2400" i="1" dirty="0" smtClean="0"/>
              <a:t>it </a:t>
            </a:r>
            <a:r>
              <a:rPr lang="en-US" sz="2400" i="1" dirty="0"/>
              <a:t>may be that for some tasks we want gradients to vanish completely, and for others, it may be that we want them to </a:t>
            </a:r>
            <a:r>
              <a:rPr lang="en-US" sz="2400" i="1" dirty="0" smtClean="0"/>
              <a:t>grow</a:t>
            </a:r>
          </a:p>
          <a:p>
            <a:pPr algn="ctr"/>
            <a:endParaRPr lang="es-ES" sz="2800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Are RNNs capable </a:t>
            </a:r>
            <a:r>
              <a:rPr lang="en-US" sz="2800" dirty="0"/>
              <a:t>of </a:t>
            </a:r>
            <a:r>
              <a:rPr lang="en-US" sz="2800" dirty="0" smtClean="0"/>
              <a:t>handling “</a:t>
            </a:r>
            <a:r>
              <a:rPr lang="en-US" sz="2800" b="1" dirty="0" smtClean="0"/>
              <a:t>long-term dependencies</a:t>
            </a:r>
            <a:r>
              <a:rPr lang="en-US" sz="2800" dirty="0" smtClean="0"/>
              <a:t>?”</a:t>
            </a:r>
            <a:endParaRPr lang="en-US" sz="2800" i="1" dirty="0" smtClean="0"/>
          </a:p>
          <a:p>
            <a:endParaRPr lang="en-US" b="1" dirty="0"/>
          </a:p>
        </p:txBody>
      </p:sp>
      <p:sp>
        <p:nvSpPr>
          <p:cNvPr id="5" name="Rectángulo 4"/>
          <p:cNvSpPr/>
          <p:nvPr/>
        </p:nvSpPr>
        <p:spPr>
          <a:xfrm>
            <a:off x="395536" y="90872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://colah.github.io/posts/2015-08-Understanding-LSTMs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1475656" y="5589240"/>
            <a:ext cx="56027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rgbClr val="0070C0"/>
                </a:solidFill>
              </a:rPr>
              <a:t>Long Short Term Memory networks – </a:t>
            </a:r>
            <a:r>
              <a:rPr lang="en-US" sz="2400" b="1" dirty="0" smtClean="0">
                <a:solidFill>
                  <a:srgbClr val="0070C0"/>
                </a:solidFill>
              </a:rPr>
              <a:t>LSTMs </a:t>
            </a:r>
          </a:p>
          <a:p>
            <a:pPr lvl="0" algn="ctr"/>
            <a:r>
              <a:rPr lang="de-DE" sz="2400" b="1" dirty="0" smtClean="0">
                <a:solidFill>
                  <a:srgbClr val="0070C0"/>
                </a:solidFill>
              </a:rPr>
              <a:t>Hocreiter </a:t>
            </a:r>
            <a:r>
              <a:rPr lang="de-DE" sz="2400" b="1" dirty="0">
                <a:solidFill>
                  <a:srgbClr val="0070C0"/>
                </a:solidFill>
              </a:rPr>
              <a:t>and Schmidhuber (1997)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34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971600" y="4941168"/>
            <a:ext cx="777686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The </a:t>
            </a:r>
            <a:r>
              <a:rPr lang="en-US" sz="2800" b="1" dirty="0"/>
              <a:t>repeating module in a standard RNN contains a single </a:t>
            </a:r>
            <a:r>
              <a:rPr lang="en-US" sz="2800" b="1" dirty="0" smtClean="0"/>
              <a:t>layer</a:t>
            </a:r>
            <a:endParaRPr lang="en-US" sz="2800" b="1" dirty="0"/>
          </a:p>
          <a:p>
            <a:endParaRPr lang="en-US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1196752"/>
            <a:ext cx="7458326" cy="2791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5868144" y="188640"/>
                <a:ext cx="2860591" cy="3077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62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𝑁𝑂𝑇𝐴𝑇𝐼𝑂𝑁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𝑠𝑡𝑎𝑡𝑒𝑠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88640"/>
                <a:ext cx="2860591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706" r="-21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28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83568" y="4941168"/>
            <a:ext cx="820891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The </a:t>
            </a:r>
            <a:r>
              <a:rPr lang="en-US" sz="2800" b="1" dirty="0"/>
              <a:t>repeating module in </a:t>
            </a:r>
            <a:r>
              <a:rPr lang="en-US" sz="2800" b="1" dirty="0" smtClean="0"/>
              <a:t>LSTM </a:t>
            </a:r>
            <a:r>
              <a:rPr lang="en-US" sz="2800" b="1" dirty="0"/>
              <a:t>contains </a:t>
            </a:r>
            <a:r>
              <a:rPr lang="en-US" sz="2800" b="1" dirty="0" smtClean="0"/>
              <a:t>four interacting layers</a:t>
            </a:r>
            <a:endParaRPr lang="en-US" sz="2800" b="1" dirty="0"/>
          </a:p>
          <a:p>
            <a:endParaRPr lang="en-US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124744"/>
            <a:ext cx="8532440" cy="32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9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43808" y="188640"/>
            <a:ext cx="3528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Core Idea Behind LSTM</a:t>
            </a:r>
            <a:endParaRPr lang="en-US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4293096"/>
            <a:ext cx="6192688" cy="232676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124744"/>
            <a:ext cx="8348489" cy="2578613"/>
          </a:xfrm>
          <a:prstGeom prst="rect">
            <a:avLst/>
          </a:prstGeom>
          <a:ln>
            <a:solidFill>
              <a:srgbClr val="92D05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6516216" y="1196752"/>
                <a:ext cx="2041200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62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2400" b="1" dirty="0" smtClean="0"/>
                  <a:t>CELL STATE </a:t>
                </a:r>
                <a14:m>
                  <m:oMath xmlns:m="http://schemas.openxmlformats.org/officeDocument/2006/math">
                    <m:r>
                      <a:rPr lang="es-ES" sz="24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s-ES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1196752"/>
                <a:ext cx="204120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254" t="-24590" r="-209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6588224" y="2924944"/>
                <a:ext cx="15871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𝑠𝑡𝑎𝑡𝑒𝑠</m:t>
                      </m:r>
                      <m:r>
                        <a:rPr lang="es-E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2924944"/>
                <a:ext cx="1587165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06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43808" y="188640"/>
            <a:ext cx="3528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Core Idea Behind LSTM</a:t>
            </a:r>
            <a:endParaRPr lang="en-US" b="1" dirty="0"/>
          </a:p>
        </p:txBody>
      </p:sp>
      <p:sp>
        <p:nvSpPr>
          <p:cNvPr id="7" name="Rectángulo 6"/>
          <p:cNvSpPr/>
          <p:nvPr/>
        </p:nvSpPr>
        <p:spPr>
          <a:xfrm>
            <a:off x="539552" y="1196752"/>
            <a:ext cx="74888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LSTM does have the ability to </a:t>
            </a:r>
            <a:r>
              <a:rPr lang="en-US" sz="2000" b="1" dirty="0"/>
              <a:t>remove or add information to the cell state, </a:t>
            </a:r>
            <a:r>
              <a:rPr lang="en-US" sz="2000" dirty="0"/>
              <a:t>carefully regulated by structures called </a:t>
            </a:r>
            <a:r>
              <a:rPr lang="en-US" sz="2000" i="1" dirty="0" smtClean="0"/>
              <a:t>gates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Gates </a:t>
            </a:r>
            <a:r>
              <a:rPr lang="en-US" sz="2000" dirty="0"/>
              <a:t>are a way to optionally let information through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/>
              <a:t>They are composed out of a sigmoid neural net layer and </a:t>
            </a:r>
            <a:r>
              <a:rPr lang="en-US" sz="2000" dirty="0" smtClean="0"/>
              <a:t>a pointwise </a:t>
            </a:r>
            <a:r>
              <a:rPr lang="en-US" sz="2000" dirty="0"/>
              <a:t>multiplication operation.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848" y="3861048"/>
            <a:ext cx="1800200" cy="220024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292080" y="4437112"/>
            <a:ext cx="2736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value of zero means “let nothing through,” while a value of one means “let everything through!”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043608" y="6165304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LSTM has three of these gates, </a:t>
            </a:r>
            <a:r>
              <a:rPr lang="en-US" b="1" dirty="0">
                <a:solidFill>
                  <a:srgbClr val="0070C0"/>
                </a:solidFill>
              </a:rPr>
              <a:t>to protect and control the cell state</a:t>
            </a:r>
          </a:p>
        </p:txBody>
      </p:sp>
    </p:spTree>
    <p:extLst>
      <p:ext uri="{BB962C8B-B14F-4D97-AF65-F5344CB8AC3E}">
        <p14:creationId xmlns:p14="http://schemas.microsoft.com/office/powerpoint/2010/main" val="309814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Deep learning basics</a:t>
            </a:r>
            <a:endParaRPr lang="en-US" sz="32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2" y="5949280"/>
            <a:ext cx="8229600" cy="7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github.com/lexfridman/mit-deep-learning/blob/master/tutorial_deep_learning_basics/deep_learning_basics.ipynb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45988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484784"/>
            <a:ext cx="7011144" cy="163733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7" name="Rectángulo redondeado 6"/>
          <p:cNvSpPr/>
          <p:nvPr/>
        </p:nvSpPr>
        <p:spPr>
          <a:xfrm>
            <a:off x="1918048" y="3750748"/>
            <a:ext cx="5472608" cy="2520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…. will also introduce </a:t>
            </a:r>
            <a:r>
              <a:rPr lang="en-US" sz="4000" dirty="0" smtClean="0">
                <a:solidFill>
                  <a:srgbClr val="FFFF00"/>
                </a:solidFill>
              </a:rPr>
              <a:t>Generative Models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26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Basic concepts</a:t>
            </a:r>
            <a:r>
              <a:rPr lang="es-ES" sz="3100" b="1" dirty="0" smtClean="0"/>
              <a:t>: LSTM &amp; GRU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539552" y="1628800"/>
            <a:ext cx="777686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fundamental principle of LSTMs: to ensure the integrity of our messages in the real world, we </a:t>
            </a:r>
            <a:r>
              <a:rPr lang="en-US" sz="2400" b="1" dirty="0"/>
              <a:t>write them </a:t>
            </a:r>
            <a:r>
              <a:rPr lang="en-US" sz="2400" b="1" dirty="0" smtClean="0"/>
              <a:t>down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fundamental challenge of LSTMs and </a:t>
            </a:r>
            <a:r>
              <a:rPr lang="en-US" sz="2400" b="1" dirty="0"/>
              <a:t>keeping our state under control</a:t>
            </a:r>
            <a:r>
              <a:rPr lang="en-US" sz="2400" dirty="0"/>
              <a:t> is to be selective in three things: </a:t>
            </a:r>
            <a:endParaRPr lang="en-US" sz="24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what </a:t>
            </a:r>
            <a:r>
              <a:rPr lang="en-US" sz="2400" dirty="0"/>
              <a:t>we </a:t>
            </a:r>
            <a:r>
              <a:rPr lang="en-US" sz="2400" dirty="0" smtClean="0"/>
              <a:t>write (</a:t>
            </a:r>
            <a:r>
              <a:rPr lang="en-US" sz="2400" b="1" dirty="0" smtClean="0">
                <a:solidFill>
                  <a:srgbClr val="0070C0"/>
                </a:solidFill>
              </a:rPr>
              <a:t>write selectivity</a:t>
            </a:r>
            <a:r>
              <a:rPr lang="en-US" sz="2400" dirty="0" smtClean="0"/>
              <a:t>),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what </a:t>
            </a:r>
            <a:r>
              <a:rPr lang="en-US" sz="2400" dirty="0"/>
              <a:t>we read (because we need to read something to know what to write</a:t>
            </a:r>
            <a:r>
              <a:rPr lang="en-US" sz="2400" dirty="0" smtClean="0"/>
              <a:t>) (</a:t>
            </a:r>
            <a:r>
              <a:rPr lang="en-US" sz="2400" b="1" dirty="0" smtClean="0">
                <a:solidFill>
                  <a:srgbClr val="0070C0"/>
                </a:solidFill>
              </a:rPr>
              <a:t>read selectivity</a:t>
            </a:r>
            <a:r>
              <a:rPr lang="en-US" sz="2400" dirty="0" smtClean="0"/>
              <a:t>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and </a:t>
            </a:r>
            <a:r>
              <a:rPr lang="en-US" sz="2400" dirty="0"/>
              <a:t>what we forget (because </a:t>
            </a:r>
            <a:r>
              <a:rPr lang="en-US" sz="2400" dirty="0" smtClean="0"/>
              <a:t>obsolete </a:t>
            </a:r>
            <a:r>
              <a:rPr lang="en-US" sz="2400" dirty="0"/>
              <a:t>information is a distraction and should be forgotten</a:t>
            </a:r>
            <a:r>
              <a:rPr lang="en-US" sz="2400" dirty="0" smtClean="0"/>
              <a:t>) (</a:t>
            </a:r>
            <a:r>
              <a:rPr lang="en-US" sz="2400" b="1" dirty="0" smtClean="0">
                <a:solidFill>
                  <a:srgbClr val="0070C0"/>
                </a:solidFill>
              </a:rPr>
              <a:t>forget selectivity</a:t>
            </a:r>
            <a:r>
              <a:rPr lang="en-US" sz="2400" dirty="0" smtClean="0"/>
              <a:t>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339752" y="6021288"/>
            <a:ext cx="4572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Gates as a mechanism for selectivity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51520" y="908720"/>
            <a:ext cx="43914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de-DE" sz="2400" b="1" dirty="0" smtClean="0">
                <a:solidFill>
                  <a:srgbClr val="0070C0"/>
                </a:solidFill>
              </a:rPr>
              <a:t>Hocreiter </a:t>
            </a:r>
            <a:r>
              <a:rPr lang="de-DE" sz="2400" b="1" dirty="0">
                <a:solidFill>
                  <a:srgbClr val="0070C0"/>
                </a:solidFill>
              </a:rPr>
              <a:t>and Schmidhuber (1997)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66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076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Step-by-Step LSTM Walk </a:t>
            </a:r>
            <a:r>
              <a:rPr lang="en-US" sz="2800" b="1" dirty="0" smtClean="0"/>
              <a:t>Through</a:t>
            </a:r>
            <a:endParaRPr lang="en-US" sz="2800" b="1" dirty="0"/>
          </a:p>
        </p:txBody>
      </p:sp>
      <p:sp>
        <p:nvSpPr>
          <p:cNvPr id="8" name="Rectángulo 7"/>
          <p:cNvSpPr/>
          <p:nvPr/>
        </p:nvSpPr>
        <p:spPr>
          <a:xfrm>
            <a:off x="467544" y="1268760"/>
            <a:ext cx="82089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Forget gate</a:t>
            </a:r>
            <a:r>
              <a:rPr lang="en-US" sz="2000" dirty="0" smtClean="0"/>
              <a:t>: The </a:t>
            </a:r>
            <a:r>
              <a:rPr lang="en-US" sz="2000" dirty="0"/>
              <a:t>first step in our LSTM is to decide what information we’re going to throw away from the cell state</a:t>
            </a:r>
            <a:r>
              <a:rPr lang="en-US" sz="2000" dirty="0" smtClean="0"/>
              <a:t>.</a:t>
            </a:r>
          </a:p>
          <a:p>
            <a:endParaRPr lang="es-ES" sz="2000" dirty="0"/>
          </a:p>
          <a:p>
            <a:r>
              <a:rPr lang="en-US" sz="2000" i="1" dirty="0" smtClean="0"/>
              <a:t>When we “see” something new relevant we decide forget….</a:t>
            </a:r>
            <a:endParaRPr lang="en-US" sz="2000" i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2996952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7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4970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Step-by-Step LSTM Walk </a:t>
            </a:r>
            <a:r>
              <a:rPr lang="en-US" sz="2800" b="1" dirty="0" smtClean="0"/>
              <a:t>Through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467544" y="1268760"/>
                <a:ext cx="8208912" cy="2256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The </a:t>
                </a:r>
                <a:r>
                  <a:rPr lang="en-US" sz="2000" dirty="0"/>
                  <a:t>next step is to decide what new information we’re going to store in the cell state. This has two parts. </a:t>
                </a:r>
                <a:endParaRPr lang="en-US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First</a:t>
                </a:r>
                <a:r>
                  <a:rPr lang="en-US" sz="2000" dirty="0"/>
                  <a:t>, a sigmoid layer called the “</a:t>
                </a:r>
                <a:r>
                  <a:rPr lang="en-US" sz="2000" b="1" dirty="0"/>
                  <a:t>input gate layer</a:t>
                </a:r>
                <a:r>
                  <a:rPr lang="en-US" sz="2000" dirty="0"/>
                  <a:t>” decides which values we’ll </a:t>
                </a:r>
                <a:r>
                  <a:rPr lang="en-US" sz="2000" dirty="0" smtClean="0"/>
                  <a:t>update.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Next</a:t>
                </a:r>
                <a:r>
                  <a:rPr lang="en-US" sz="2000" dirty="0"/>
                  <a:t>, a </a:t>
                </a:r>
                <a:r>
                  <a:rPr lang="en-US" sz="2000" b="1" dirty="0" err="1"/>
                  <a:t>tanh</a:t>
                </a:r>
                <a:r>
                  <a:rPr lang="en-US" sz="2000" b="1" dirty="0"/>
                  <a:t> layer </a:t>
                </a:r>
                <a:r>
                  <a:rPr lang="en-US" sz="2000" dirty="0"/>
                  <a:t>creates a vector of new candidate values,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20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 smtClean="0"/>
                  <a:t>, </a:t>
                </a:r>
                <a:r>
                  <a:rPr lang="en-US" sz="2000" dirty="0"/>
                  <a:t>that could be added to the state. </a:t>
                </a:r>
                <a:endParaRPr lang="en-US" sz="2000" dirty="0" smtClean="0"/>
              </a:p>
              <a:p>
                <a:endParaRPr lang="es-ES" sz="2000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268760"/>
                <a:ext cx="8208912" cy="2256515"/>
              </a:xfrm>
              <a:prstGeom prst="rect">
                <a:avLst/>
              </a:prstGeom>
              <a:blipFill rotWithShape="0">
                <a:blip r:embed="rId3"/>
                <a:stretch>
                  <a:fillRect l="-817" t="-1351" r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3429000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9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4970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Step-by-Step LSTM Walk </a:t>
            </a:r>
            <a:r>
              <a:rPr lang="en-US" sz="2800" b="1" dirty="0" smtClean="0"/>
              <a:t>Through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395536" y="1052736"/>
                <a:ext cx="8424936" cy="16375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It’s </a:t>
                </a:r>
                <a:r>
                  <a:rPr lang="en-US" sz="2000" dirty="0"/>
                  <a:t>now time to </a:t>
                </a:r>
                <a:r>
                  <a:rPr lang="en-US" sz="2000" b="1" dirty="0"/>
                  <a:t>update the old cell </a:t>
                </a:r>
                <a:r>
                  <a:rPr lang="en-US" sz="2000" b="1" dirty="0" smtClean="0"/>
                  <a:t>state,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b="1" dirty="0" smtClean="0"/>
                  <a:t>, </a:t>
                </a:r>
                <a:r>
                  <a:rPr lang="en-US" sz="2000" b="1" dirty="0"/>
                  <a:t>into the new 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2000" b="1" dirty="0"/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 </a:t>
                </a:r>
                <a:r>
                  <a:rPr lang="en-US" sz="2000" dirty="0"/>
                  <a:t>previous steps already decided what to do, we just need to actually do it.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multiply the old state </a:t>
                </a:r>
                <a:r>
                  <a:rPr lang="en-US" sz="2000" dirty="0" smtClean="0"/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/>
                  <a:t>(forget gate) then </a:t>
                </a:r>
                <a:r>
                  <a:rPr lang="en-US" sz="2000" dirty="0"/>
                  <a:t>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052736"/>
                <a:ext cx="8424936" cy="1637564"/>
              </a:xfrm>
              <a:prstGeom prst="rect">
                <a:avLst/>
              </a:prstGeom>
              <a:blipFill rotWithShape="0">
                <a:blip r:embed="rId3"/>
                <a:stretch>
                  <a:fillRect l="-796" t="-2239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3356992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6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4970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Step-by-Step LSTM Walk </a:t>
            </a:r>
            <a:r>
              <a:rPr lang="en-US" sz="2800" b="1" dirty="0" smtClean="0"/>
              <a:t>Through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395536" y="836712"/>
                <a:ext cx="8424936" cy="3170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Finally</a:t>
                </a:r>
                <a:r>
                  <a:rPr lang="en-US" sz="2000" dirty="0"/>
                  <a:t>, we need to decide what we’re going to </a:t>
                </a:r>
                <a:r>
                  <a:rPr lang="en-US" sz="2000" dirty="0" smtClean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/>
                  <a:t>. This </a:t>
                </a:r>
                <a:r>
                  <a:rPr lang="en-US" sz="2000" dirty="0"/>
                  <a:t>output will be based on our cell state, but will be a filtered version. </a:t>
                </a:r>
                <a:endParaRPr lang="en-US" sz="2000" dirty="0" smtClean="0"/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First</a:t>
                </a:r>
                <a:r>
                  <a:rPr lang="en-US" sz="2000" dirty="0"/>
                  <a:t>, we pass the previous hidden state and the current input into a sigmoid function. </a:t>
                </a:r>
                <a:endParaRPr lang="en-US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Then </a:t>
                </a:r>
                <a:r>
                  <a:rPr lang="en-US" sz="2000" dirty="0"/>
                  <a:t>we pass the newly modified cell state to the </a:t>
                </a:r>
                <a:r>
                  <a:rPr lang="en-US" sz="2000" dirty="0" err="1"/>
                  <a:t>tanh</a:t>
                </a:r>
                <a:r>
                  <a:rPr lang="en-US" sz="2000" dirty="0"/>
                  <a:t> function. We multiply the </a:t>
                </a:r>
                <a:r>
                  <a:rPr lang="en-US" sz="2000" dirty="0" err="1"/>
                  <a:t>tanh</a:t>
                </a:r>
                <a:r>
                  <a:rPr lang="en-US" sz="2000" dirty="0"/>
                  <a:t> output with the sigmoid output to decide what information the hidden state should carry. The output is the hidden state. </a:t>
                </a:r>
                <a:endParaRPr lang="en-US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 </a:t>
                </a:r>
                <a:r>
                  <a:rPr lang="en-US" sz="2000" dirty="0"/>
                  <a:t>new cell state and the new hidden is then carried over to the next time </a:t>
                </a:r>
                <a:r>
                  <a:rPr lang="en-US" sz="2000" dirty="0" smtClean="0"/>
                  <a:t>step.  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36712"/>
                <a:ext cx="8424936" cy="3170099"/>
              </a:xfrm>
              <a:prstGeom prst="rect">
                <a:avLst/>
              </a:prstGeom>
              <a:blipFill rotWithShape="0">
                <a:blip r:embed="rId3"/>
                <a:stretch>
                  <a:fillRect l="-796" t="-962" r="-217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3861048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6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 can also see: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towardsdatascience.com/illustrated-guide-to-lstms-and-gru-s-a-step-by-step-explanation-44e9eb85bf21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0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620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Variants </a:t>
            </a:r>
            <a:r>
              <a:rPr lang="en-US" sz="2800" b="1" dirty="0"/>
              <a:t>on Long Short Term Memory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95536" y="98072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O</a:t>
            </a:r>
            <a:r>
              <a:rPr lang="en-US" sz="2000" dirty="0" smtClean="0"/>
              <a:t>ne </a:t>
            </a:r>
            <a:r>
              <a:rPr lang="en-US" sz="2000" dirty="0"/>
              <a:t>popular LSTM variant, introduced by Gers &amp; </a:t>
            </a:r>
            <a:r>
              <a:rPr lang="en-US" sz="2000" dirty="0" err="1"/>
              <a:t>Schmidhuber</a:t>
            </a:r>
            <a:r>
              <a:rPr lang="en-US" sz="2000" dirty="0"/>
              <a:t> (2000), is adding “</a:t>
            </a:r>
            <a:r>
              <a:rPr lang="en-US" sz="2000" b="1" dirty="0">
                <a:solidFill>
                  <a:srgbClr val="0070C0"/>
                </a:solidFill>
              </a:rPr>
              <a:t>peephole connections</a:t>
            </a:r>
            <a:r>
              <a:rPr lang="en-US" sz="2000" dirty="0"/>
              <a:t>.” 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This </a:t>
            </a:r>
            <a:r>
              <a:rPr lang="en-US" sz="2000" dirty="0"/>
              <a:t>means that we let the gate layers look at the cell state.</a:t>
            </a:r>
            <a:endParaRPr lang="en-US" sz="2000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2276872"/>
            <a:ext cx="8348489" cy="2578613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115616" y="5373216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The above diagram adds peepholes to all the gates, but many papers will give some peepholes and not others.</a:t>
            </a:r>
          </a:p>
        </p:txBody>
      </p:sp>
      <p:cxnSp>
        <p:nvCxnSpPr>
          <p:cNvPr id="6" name="Conector recto de flecha 5"/>
          <p:cNvCxnSpPr/>
          <p:nvPr/>
        </p:nvCxnSpPr>
        <p:spPr>
          <a:xfrm flipV="1">
            <a:off x="6372200" y="4437112"/>
            <a:ext cx="0" cy="64807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85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620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Variants </a:t>
            </a:r>
            <a:r>
              <a:rPr lang="en-US" sz="2800" b="1" dirty="0"/>
              <a:t>on Long Short Term Memory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95536" y="980728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Another </a:t>
            </a:r>
            <a:r>
              <a:rPr lang="en-US" sz="2000" dirty="0"/>
              <a:t>variation is to use </a:t>
            </a:r>
            <a:r>
              <a:rPr lang="en-US" sz="2000" b="1" dirty="0">
                <a:solidFill>
                  <a:srgbClr val="0070C0"/>
                </a:solidFill>
              </a:rPr>
              <a:t>coupled forget and input gates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We </a:t>
            </a:r>
            <a:r>
              <a:rPr lang="en-US" sz="2000" dirty="0"/>
              <a:t>only input new values to the state when we forget something </a:t>
            </a:r>
            <a:r>
              <a:rPr lang="en-US" sz="2000" dirty="0" smtClean="0"/>
              <a:t>older</a:t>
            </a:r>
            <a:endParaRPr lang="en-US" sz="2000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2564904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8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461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Variants </a:t>
            </a:r>
            <a:r>
              <a:rPr lang="en-US" sz="2800" b="1" dirty="0"/>
              <a:t>on Long Short Term </a:t>
            </a:r>
            <a:r>
              <a:rPr lang="en-US" sz="2800" b="1" dirty="0" smtClean="0"/>
              <a:t>Memory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95536" y="908720"/>
            <a:ext cx="84249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Gated Recurrent Unit</a:t>
            </a:r>
            <a:r>
              <a:rPr lang="en-US" sz="2000" dirty="0"/>
              <a:t>, or </a:t>
            </a:r>
            <a:r>
              <a:rPr lang="en-US" sz="2000" b="1" dirty="0">
                <a:solidFill>
                  <a:srgbClr val="0070C0"/>
                </a:solidFill>
              </a:rPr>
              <a:t>GRU</a:t>
            </a:r>
            <a:r>
              <a:rPr lang="en-US" sz="2000" dirty="0"/>
              <a:t>, </a:t>
            </a:r>
            <a:r>
              <a:rPr lang="en-US" sz="2000" dirty="0" smtClean="0"/>
              <a:t>introduced by Cho</a:t>
            </a:r>
            <a:r>
              <a:rPr lang="en-US" sz="2000" dirty="0"/>
              <a:t>, et al. (2014). </a:t>
            </a:r>
            <a:endParaRPr lang="en-US" sz="2000" dirty="0" smtClean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It </a:t>
            </a:r>
            <a:r>
              <a:rPr lang="en-US" sz="2000" dirty="0">
                <a:solidFill>
                  <a:srgbClr val="FF0000"/>
                </a:solidFill>
              </a:rPr>
              <a:t>combines the forget and input gates</a:t>
            </a:r>
            <a:r>
              <a:rPr lang="en-US" sz="2000" dirty="0"/>
              <a:t> into a single “update gate.” 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It </a:t>
            </a:r>
            <a:r>
              <a:rPr lang="en-US" sz="2000" dirty="0"/>
              <a:t>also </a:t>
            </a:r>
            <a:r>
              <a:rPr lang="en-US" sz="2000" dirty="0">
                <a:solidFill>
                  <a:srgbClr val="FF0000"/>
                </a:solidFill>
              </a:rPr>
              <a:t>merges the cell state and hidden state</a:t>
            </a:r>
            <a:r>
              <a:rPr lang="en-US" sz="2000" dirty="0"/>
              <a:t>, and makes some other changes.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The </a:t>
            </a:r>
            <a:r>
              <a:rPr lang="en-US" sz="2000" dirty="0"/>
              <a:t>resulting model is simpler than standard LSTM models, and has been growing increasingly popular.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3933056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1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461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Variants </a:t>
            </a:r>
            <a:r>
              <a:rPr lang="en-US" sz="2800" b="1" dirty="0"/>
              <a:t>on Long Short Term </a:t>
            </a:r>
            <a:r>
              <a:rPr lang="en-US" sz="2800" b="1" dirty="0" smtClean="0"/>
              <a:t>Memory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67544" y="692696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These are only a few of the most notable LSTM variants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See for example: </a:t>
            </a:r>
            <a:r>
              <a:rPr lang="en-US" sz="2400" b="1" dirty="0" smtClean="0"/>
              <a:t>BLSTM</a:t>
            </a:r>
            <a:r>
              <a:rPr lang="en-US" sz="2400" dirty="0" smtClean="0"/>
              <a:t> Bi-directional LSTM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1772816"/>
            <a:ext cx="7630590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8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Modelling </a:t>
            </a:r>
            <a:r>
              <a:rPr lang="en-US" sz="3200" b="1" dirty="0" smtClean="0"/>
              <a:t>sequences</a:t>
            </a:r>
            <a:r>
              <a:rPr lang="en-US" sz="3100" b="1" dirty="0" smtClean="0"/>
              <a:t> 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179512" y="1052736"/>
            <a:ext cx="8820472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Applications areas are broad</a:t>
            </a:r>
            <a:r>
              <a:rPr lang="en-US" sz="2400" b="1" dirty="0" smtClean="0"/>
              <a:t>: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Signals</a:t>
            </a:r>
            <a:r>
              <a:rPr lang="en-US" sz="2400" dirty="0" smtClean="0"/>
              <a:t>: video, speech, music, sensors,….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 smtClean="0"/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/>
              <a:t>T</a:t>
            </a:r>
            <a:r>
              <a:rPr lang="en-US" sz="2400" b="1" dirty="0" smtClean="0"/>
              <a:t>ime series</a:t>
            </a:r>
            <a:r>
              <a:rPr lang="en-US" sz="2400" dirty="0" smtClean="0"/>
              <a:t>: financial series, log messages,..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 smtClean="0"/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 smtClean="0"/>
              <a:t>Sequence of characters</a:t>
            </a:r>
            <a:r>
              <a:rPr lang="es-ES" sz="2400" dirty="0" smtClean="0"/>
              <a:t>: </a:t>
            </a:r>
            <a:r>
              <a:rPr lang="es-ES" sz="2400" b="1" dirty="0" smtClean="0">
                <a:solidFill>
                  <a:srgbClr val="002060"/>
                </a:solidFill>
              </a:rPr>
              <a:t>Natural </a:t>
            </a:r>
            <a:r>
              <a:rPr lang="en-US" sz="2400" b="1" dirty="0" smtClean="0">
                <a:solidFill>
                  <a:srgbClr val="002060"/>
                </a:solidFill>
              </a:rPr>
              <a:t>Language Processing</a:t>
            </a:r>
            <a:r>
              <a:rPr lang="es-ES" sz="2400" dirty="0" smtClean="0"/>
              <a:t>, </a:t>
            </a:r>
            <a:r>
              <a:rPr lang="es-ES" sz="2400" b="1" dirty="0" smtClean="0"/>
              <a:t>MIDI </a:t>
            </a:r>
            <a:r>
              <a:rPr lang="es-ES" sz="2400" b="1" dirty="0" err="1" smtClean="0"/>
              <a:t>music</a:t>
            </a:r>
            <a:r>
              <a:rPr lang="es-ES" sz="2400" dirty="0" smtClean="0"/>
              <a:t>…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s-ES" sz="2400" dirty="0" smtClean="0"/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 smtClean="0"/>
              <a:t>Sequences of observations</a:t>
            </a:r>
            <a:r>
              <a:rPr lang="en-US" sz="2400" dirty="0" smtClean="0"/>
              <a:t>, actions, rewards: </a:t>
            </a:r>
            <a:r>
              <a:rPr lang="en-US" sz="2400" b="1" dirty="0" smtClean="0">
                <a:solidFill>
                  <a:srgbClr val="00B0F0"/>
                </a:solidFill>
              </a:rPr>
              <a:t>Reinforcement</a:t>
            </a:r>
            <a:r>
              <a:rPr lang="es-ES" sz="2400" b="1" dirty="0" smtClean="0">
                <a:solidFill>
                  <a:srgbClr val="00B0F0"/>
                </a:solidFill>
              </a:rPr>
              <a:t> </a:t>
            </a:r>
            <a:r>
              <a:rPr lang="en-US" sz="2400" b="1" dirty="0" smtClean="0">
                <a:solidFill>
                  <a:srgbClr val="00B0F0"/>
                </a:solidFill>
              </a:rPr>
              <a:t>Learning</a:t>
            </a:r>
            <a:r>
              <a:rPr lang="en-US" sz="2400" b="1" dirty="0" smtClean="0">
                <a:solidFill>
                  <a:srgbClr val="480048"/>
                </a:solidFill>
              </a:rPr>
              <a:t> </a:t>
            </a:r>
            <a:r>
              <a:rPr lang="en-US" sz="2400" dirty="0" smtClean="0">
                <a:solidFill>
                  <a:srgbClr val="480048"/>
                </a:solidFill>
              </a:rPr>
              <a:t>(robots, bots, autonomous vehicles, dialog systems..)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5172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461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Variants </a:t>
            </a:r>
            <a:r>
              <a:rPr lang="en-US" sz="2800" b="1" dirty="0"/>
              <a:t>on Long Short Term </a:t>
            </a:r>
            <a:r>
              <a:rPr lang="en-US" sz="2800" b="1" dirty="0" smtClean="0"/>
              <a:t>Memory</a:t>
            </a:r>
          </a:p>
        </p:txBody>
      </p:sp>
      <p:sp>
        <p:nvSpPr>
          <p:cNvPr id="3" name="Rectángulo 2"/>
          <p:cNvSpPr/>
          <p:nvPr/>
        </p:nvSpPr>
        <p:spPr>
          <a:xfrm>
            <a:off x="755576" y="1196752"/>
            <a:ext cx="76328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/>
              <a:t>Which of these variants is best? Do the differences matter? </a:t>
            </a: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Greff</a:t>
            </a:r>
            <a:r>
              <a:rPr lang="en-US" sz="2400" dirty="0"/>
              <a:t>, et al. (2015) do a nice comparison of popular variants, finding that they’re all about the same.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Jozefowicz</a:t>
            </a:r>
            <a:r>
              <a:rPr lang="en-US" sz="2400" dirty="0"/>
              <a:t>, et al. (2015) tested more than ten thousand RNN architectures, finding some that worked better than LSTMs on certain tasks.</a:t>
            </a:r>
          </a:p>
        </p:txBody>
      </p:sp>
    </p:spTree>
    <p:extLst>
      <p:ext uri="{BB962C8B-B14F-4D97-AF65-F5344CB8AC3E}">
        <p14:creationId xmlns:p14="http://schemas.microsoft.com/office/powerpoint/2010/main" val="273851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Remember you can combine different DL architectures</a:t>
            </a:r>
            <a:endParaRPr lang="en-U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23528" y="1196752"/>
            <a:ext cx="8439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…sometimes CNNs are considered as feature extraction after RNN</a:t>
            </a:r>
            <a:r>
              <a:rPr lang="es-ES" dirty="0" smtClean="0"/>
              <a:t>…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700808"/>
            <a:ext cx="56483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3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Embedding: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467544" y="1124744"/>
            <a:ext cx="842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Indices </a:t>
            </a:r>
            <a:r>
              <a:rPr lang="en-US" sz="3200" dirty="0"/>
              <a:t>by themselves, carry no </a:t>
            </a:r>
            <a:r>
              <a:rPr lang="en-US" sz="3200" b="1" dirty="0"/>
              <a:t>semantic</a:t>
            </a:r>
            <a:r>
              <a:rPr lang="en-US" sz="3200" dirty="0"/>
              <a:t> </a:t>
            </a:r>
            <a:r>
              <a:rPr lang="en-US" sz="3200" dirty="0" smtClean="0"/>
              <a:t>meaning</a:t>
            </a:r>
            <a:endParaRPr lang="en-US" sz="2800" dirty="0"/>
          </a:p>
        </p:txBody>
      </p:sp>
      <p:sp>
        <p:nvSpPr>
          <p:cNvPr id="5" name="Rectángulo 4"/>
          <p:cNvSpPr/>
          <p:nvPr/>
        </p:nvSpPr>
        <p:spPr>
          <a:xfrm>
            <a:off x="467544" y="1412776"/>
            <a:ext cx="84249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s-ES" sz="2800" b="1" dirty="0">
              <a:solidFill>
                <a:prstClr val="black"/>
              </a:solidFill>
            </a:endParaRPr>
          </a:p>
          <a:p>
            <a:r>
              <a:rPr lang="en-US" sz="2800" b="1" dirty="0" smtClean="0"/>
              <a:t>https</a:t>
            </a:r>
            <a:r>
              <a:rPr lang="en-US" sz="2800" b="1" dirty="0"/>
              <a:t>://</a:t>
            </a:r>
            <a:r>
              <a:rPr lang="en-US" sz="2800" b="1" dirty="0" smtClean="0"/>
              <a:t>github.com/MasterMSTC/DeepLearning_TF_Keras</a:t>
            </a:r>
            <a:endParaRPr lang="en-US" sz="2800" b="1" dirty="0">
              <a:solidFill>
                <a:prstClr val="black"/>
              </a:solidFill>
            </a:endParaRPr>
          </a:p>
          <a:p>
            <a:pPr lvl="0" algn="ctr"/>
            <a:endParaRPr lang="en-US" sz="2800" b="1" dirty="0">
              <a:solidFill>
                <a:srgbClr val="7030A0"/>
              </a:solidFill>
            </a:endParaRPr>
          </a:p>
          <a:p>
            <a:pPr lvl="0" algn="ctr"/>
            <a:r>
              <a:rPr lang="en-US" sz="2800" b="1" dirty="0" smtClean="0">
                <a:solidFill>
                  <a:srgbClr val="7030A0"/>
                </a:solidFill>
              </a:rPr>
              <a:t>MSTC_Keras_RNN_3_Word_Embeddings.ipynb</a:t>
            </a:r>
            <a:endParaRPr lang="en-US" sz="2800" b="1" dirty="0">
              <a:solidFill>
                <a:srgbClr val="7030A0"/>
              </a:solidFill>
            </a:endParaRPr>
          </a:p>
          <a:p>
            <a:pPr lvl="0" algn="ctr"/>
            <a:endParaRPr lang="en-US" sz="2800" b="1" dirty="0">
              <a:solidFill>
                <a:srgbClr val="7030A0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5085184"/>
            <a:ext cx="2201987" cy="63894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284984"/>
            <a:ext cx="2766410" cy="342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9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779912" y="1268760"/>
            <a:ext cx="4824536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</a:t>
            </a:r>
            <a:r>
              <a:rPr lang="en-US" sz="2800" dirty="0" smtClean="0"/>
              <a:t>ndices </a:t>
            </a:r>
            <a:r>
              <a:rPr lang="en-US" sz="2800" dirty="0"/>
              <a:t>by themselves, carry no semantic </a:t>
            </a:r>
            <a:r>
              <a:rPr lang="en-US" sz="2800" dirty="0" smtClean="0"/>
              <a:t>meaning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where embedding comes in; more commonly known as </a:t>
            </a:r>
            <a:r>
              <a:rPr lang="en-US" sz="2800" i="1" dirty="0"/>
              <a:t>word vector </a:t>
            </a:r>
            <a:r>
              <a:rPr lang="en-US" sz="2800" dirty="0"/>
              <a:t>or </a:t>
            </a:r>
            <a:r>
              <a:rPr lang="en-US" sz="2800" i="1" dirty="0"/>
              <a:t>word embedding</a:t>
            </a:r>
            <a:r>
              <a:rPr lang="en-US" sz="2800" dirty="0"/>
              <a:t>. </a:t>
            </a:r>
            <a:endParaRPr lang="en-US" sz="2800" dirty="0" smtClean="0"/>
          </a:p>
          <a:p>
            <a:endParaRPr lang="en-US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84784"/>
            <a:ext cx="3347770" cy="273630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95536" y="116632"/>
            <a:ext cx="27382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err="1" smtClean="0">
                <a:solidFill>
                  <a:prstClr val="black"/>
                </a:solidFill>
              </a:rPr>
              <a:t>Embedings</a:t>
            </a:r>
            <a:r>
              <a:rPr lang="en-US" sz="4000" b="1" dirty="0" smtClean="0">
                <a:solidFill>
                  <a:prstClr val="black"/>
                </a:solidFill>
              </a:rPr>
              <a:t> </a:t>
            </a:r>
            <a:endParaRPr lang="en-US" sz="2400" dirty="0"/>
          </a:p>
        </p:txBody>
      </p:sp>
      <p:sp>
        <p:nvSpPr>
          <p:cNvPr id="12" name="Rectángulo 11"/>
          <p:cNvSpPr/>
          <p:nvPr/>
        </p:nvSpPr>
        <p:spPr>
          <a:xfrm>
            <a:off x="1259632" y="6486613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http://sebastianruder.com/word-embeddings-1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6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563888" y="764704"/>
            <a:ext cx="532859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In this case, we will </a:t>
            </a:r>
            <a:endParaRPr lang="en-US" sz="3600" dirty="0" smtClean="0"/>
          </a:p>
          <a:p>
            <a:r>
              <a:rPr lang="en-US" sz="3600" b="1" dirty="0" smtClean="0">
                <a:solidFill>
                  <a:srgbClr val="0070C0"/>
                </a:solidFill>
              </a:rPr>
              <a:t>map </a:t>
            </a:r>
            <a:r>
              <a:rPr lang="en-US" sz="3600" b="1" dirty="0">
                <a:solidFill>
                  <a:srgbClr val="0070C0"/>
                </a:solidFill>
              </a:rPr>
              <a:t>the characters to low dimensional vectors of size </a:t>
            </a:r>
            <a:r>
              <a:rPr lang="en-US" sz="3600" b="1" dirty="0" err="1">
                <a:solidFill>
                  <a:srgbClr val="0070C0"/>
                </a:solidFill>
              </a:rPr>
              <a:t>state_size</a:t>
            </a:r>
            <a:r>
              <a:rPr lang="en-US" sz="3600" b="1" dirty="0">
                <a:solidFill>
                  <a:srgbClr val="FF0000"/>
                </a:solidFill>
              </a:rPr>
              <a:t>. </a:t>
            </a:r>
          </a:p>
          <a:p>
            <a:endParaRPr lang="en-US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3024336" cy="247194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95536" y="548680"/>
            <a:ext cx="22717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 smtClean="0">
                <a:solidFill>
                  <a:prstClr val="black"/>
                </a:solidFill>
              </a:rPr>
              <a:t>Embedings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755576" y="4149080"/>
            <a:ext cx="4176464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low-dimensional vector</a:t>
            </a:r>
          </a:p>
          <a:p>
            <a:pPr algn="ctr"/>
            <a:r>
              <a:rPr lang="en-US" sz="2800" b="1" dirty="0" smtClean="0"/>
              <a:t>(</a:t>
            </a:r>
            <a:r>
              <a:rPr lang="en-US" sz="2800" b="1" dirty="0" err="1" smtClean="0"/>
              <a:t>state_size</a:t>
            </a:r>
            <a:r>
              <a:rPr lang="en-US" sz="2800" b="1" dirty="0" smtClean="0"/>
              <a:t> = </a:t>
            </a:r>
            <a:r>
              <a:rPr lang="en-US" sz="2800" b="1" dirty="0" err="1" smtClean="0"/>
              <a:t>n_inputs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p:sp>
        <p:nvSpPr>
          <p:cNvPr id="10" name="Forma libre 9"/>
          <p:cNvSpPr/>
          <p:nvPr/>
        </p:nvSpPr>
        <p:spPr>
          <a:xfrm>
            <a:off x="163773" y="2260848"/>
            <a:ext cx="518615" cy="1938472"/>
          </a:xfrm>
          <a:custGeom>
            <a:avLst/>
            <a:gdLst>
              <a:gd name="connsiteX0" fmla="*/ 477672 w 518615"/>
              <a:gd name="connsiteY0" fmla="*/ 0 h 1938472"/>
              <a:gd name="connsiteX1" fmla="*/ 368490 w 518615"/>
              <a:gd name="connsiteY1" fmla="*/ 27296 h 1938472"/>
              <a:gd name="connsiteX2" fmla="*/ 327546 w 518615"/>
              <a:gd name="connsiteY2" fmla="*/ 54591 h 1938472"/>
              <a:gd name="connsiteX3" fmla="*/ 300251 w 518615"/>
              <a:gd name="connsiteY3" fmla="*/ 95534 h 1938472"/>
              <a:gd name="connsiteX4" fmla="*/ 232012 w 518615"/>
              <a:gd name="connsiteY4" fmla="*/ 218364 h 1938472"/>
              <a:gd name="connsiteX5" fmla="*/ 191069 w 518615"/>
              <a:gd name="connsiteY5" fmla="*/ 245660 h 1938472"/>
              <a:gd name="connsiteX6" fmla="*/ 136478 w 518615"/>
              <a:gd name="connsiteY6" fmla="*/ 313899 h 1938472"/>
              <a:gd name="connsiteX7" fmla="*/ 122830 w 518615"/>
              <a:gd name="connsiteY7" fmla="*/ 354842 h 1938472"/>
              <a:gd name="connsiteX8" fmla="*/ 95534 w 518615"/>
              <a:gd name="connsiteY8" fmla="*/ 395785 h 1938472"/>
              <a:gd name="connsiteX9" fmla="*/ 54591 w 518615"/>
              <a:gd name="connsiteY9" fmla="*/ 736979 h 1938472"/>
              <a:gd name="connsiteX10" fmla="*/ 13648 w 518615"/>
              <a:gd name="connsiteY10" fmla="*/ 887104 h 1938472"/>
              <a:gd name="connsiteX11" fmla="*/ 0 w 518615"/>
              <a:gd name="connsiteY11" fmla="*/ 955343 h 1938472"/>
              <a:gd name="connsiteX12" fmla="*/ 13648 w 518615"/>
              <a:gd name="connsiteY12" fmla="*/ 1241946 h 1938472"/>
              <a:gd name="connsiteX13" fmla="*/ 68239 w 518615"/>
              <a:gd name="connsiteY13" fmla="*/ 1364776 h 1938472"/>
              <a:gd name="connsiteX14" fmla="*/ 81887 w 518615"/>
              <a:gd name="connsiteY14" fmla="*/ 1405719 h 1938472"/>
              <a:gd name="connsiteX15" fmla="*/ 109182 w 518615"/>
              <a:gd name="connsiteY15" fmla="*/ 1446663 h 1938472"/>
              <a:gd name="connsiteX16" fmla="*/ 136478 w 518615"/>
              <a:gd name="connsiteY16" fmla="*/ 1528549 h 1938472"/>
              <a:gd name="connsiteX17" fmla="*/ 177421 w 518615"/>
              <a:gd name="connsiteY17" fmla="*/ 1610436 h 1938472"/>
              <a:gd name="connsiteX18" fmla="*/ 204717 w 518615"/>
              <a:gd name="connsiteY18" fmla="*/ 1651379 h 1938472"/>
              <a:gd name="connsiteX19" fmla="*/ 218364 w 518615"/>
              <a:gd name="connsiteY19" fmla="*/ 1692322 h 1938472"/>
              <a:gd name="connsiteX20" fmla="*/ 245660 w 518615"/>
              <a:gd name="connsiteY20" fmla="*/ 1733266 h 1938472"/>
              <a:gd name="connsiteX21" fmla="*/ 313899 w 518615"/>
              <a:gd name="connsiteY21" fmla="*/ 1828800 h 1938472"/>
              <a:gd name="connsiteX22" fmla="*/ 341194 w 518615"/>
              <a:gd name="connsiteY22" fmla="*/ 1869743 h 1938472"/>
              <a:gd name="connsiteX23" fmla="*/ 423081 w 518615"/>
              <a:gd name="connsiteY23" fmla="*/ 1897039 h 1938472"/>
              <a:gd name="connsiteX24" fmla="*/ 504967 w 518615"/>
              <a:gd name="connsiteY24" fmla="*/ 1937982 h 1938472"/>
              <a:gd name="connsiteX25" fmla="*/ 518615 w 518615"/>
              <a:gd name="connsiteY25" fmla="*/ 1937982 h 193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8615" h="1938472">
                <a:moveTo>
                  <a:pt x="477672" y="0"/>
                </a:moveTo>
                <a:cubicBezTo>
                  <a:pt x="451714" y="5192"/>
                  <a:pt x="396469" y="13306"/>
                  <a:pt x="368490" y="27296"/>
                </a:cubicBezTo>
                <a:cubicBezTo>
                  <a:pt x="353819" y="34631"/>
                  <a:pt x="341194" y="45493"/>
                  <a:pt x="327546" y="54591"/>
                </a:cubicBezTo>
                <a:cubicBezTo>
                  <a:pt x="318448" y="68239"/>
                  <a:pt x="307586" y="80863"/>
                  <a:pt x="300251" y="95534"/>
                </a:cubicBezTo>
                <a:cubicBezTo>
                  <a:pt x="275363" y="145311"/>
                  <a:pt x="296559" y="175332"/>
                  <a:pt x="232012" y="218364"/>
                </a:cubicBezTo>
                <a:lnTo>
                  <a:pt x="191069" y="245660"/>
                </a:lnTo>
                <a:cubicBezTo>
                  <a:pt x="156764" y="348571"/>
                  <a:pt x="207029" y="225710"/>
                  <a:pt x="136478" y="313899"/>
                </a:cubicBezTo>
                <a:cubicBezTo>
                  <a:pt x="127491" y="325133"/>
                  <a:pt x="129264" y="341975"/>
                  <a:pt x="122830" y="354842"/>
                </a:cubicBezTo>
                <a:cubicBezTo>
                  <a:pt x="115494" y="369513"/>
                  <a:pt x="104633" y="382137"/>
                  <a:pt x="95534" y="395785"/>
                </a:cubicBezTo>
                <a:cubicBezTo>
                  <a:pt x="36949" y="571545"/>
                  <a:pt x="81543" y="413564"/>
                  <a:pt x="54591" y="736979"/>
                </a:cubicBezTo>
                <a:cubicBezTo>
                  <a:pt x="46614" y="832701"/>
                  <a:pt x="34246" y="784118"/>
                  <a:pt x="13648" y="887104"/>
                </a:cubicBezTo>
                <a:lnTo>
                  <a:pt x="0" y="955343"/>
                </a:lnTo>
                <a:cubicBezTo>
                  <a:pt x="4549" y="1050877"/>
                  <a:pt x="3086" y="1146888"/>
                  <a:pt x="13648" y="1241946"/>
                </a:cubicBezTo>
                <a:cubicBezTo>
                  <a:pt x="23708" y="1332489"/>
                  <a:pt x="37765" y="1303830"/>
                  <a:pt x="68239" y="1364776"/>
                </a:cubicBezTo>
                <a:cubicBezTo>
                  <a:pt x="74673" y="1377643"/>
                  <a:pt x="75453" y="1392852"/>
                  <a:pt x="81887" y="1405719"/>
                </a:cubicBezTo>
                <a:cubicBezTo>
                  <a:pt x="89222" y="1420390"/>
                  <a:pt x="102520" y="1431674"/>
                  <a:pt x="109182" y="1446663"/>
                </a:cubicBezTo>
                <a:cubicBezTo>
                  <a:pt x="120867" y="1472955"/>
                  <a:pt x="120519" y="1504609"/>
                  <a:pt x="136478" y="1528549"/>
                </a:cubicBezTo>
                <a:cubicBezTo>
                  <a:pt x="214712" y="1645904"/>
                  <a:pt x="120909" y="1497414"/>
                  <a:pt x="177421" y="1610436"/>
                </a:cubicBezTo>
                <a:cubicBezTo>
                  <a:pt x="184757" y="1625107"/>
                  <a:pt x="195618" y="1637731"/>
                  <a:pt x="204717" y="1651379"/>
                </a:cubicBezTo>
                <a:cubicBezTo>
                  <a:pt x="209266" y="1665027"/>
                  <a:pt x="211931" y="1679455"/>
                  <a:pt x="218364" y="1692322"/>
                </a:cubicBezTo>
                <a:cubicBezTo>
                  <a:pt x="225700" y="1706993"/>
                  <a:pt x="238998" y="1718277"/>
                  <a:pt x="245660" y="1733266"/>
                </a:cubicBezTo>
                <a:cubicBezTo>
                  <a:pt x="289966" y="1832954"/>
                  <a:pt x="239429" y="1803977"/>
                  <a:pt x="313899" y="1828800"/>
                </a:cubicBezTo>
                <a:cubicBezTo>
                  <a:pt x="322997" y="1842448"/>
                  <a:pt x="327285" y="1861050"/>
                  <a:pt x="341194" y="1869743"/>
                </a:cubicBezTo>
                <a:cubicBezTo>
                  <a:pt x="365593" y="1884992"/>
                  <a:pt x="399141" y="1881079"/>
                  <a:pt x="423081" y="1897039"/>
                </a:cubicBezTo>
                <a:cubicBezTo>
                  <a:pt x="463108" y="1923723"/>
                  <a:pt x="459765" y="1926681"/>
                  <a:pt x="504967" y="1937982"/>
                </a:cubicBezTo>
                <a:cubicBezTo>
                  <a:pt x="509380" y="1939085"/>
                  <a:pt x="514066" y="1937982"/>
                  <a:pt x="518615" y="1937982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ángulo 11"/>
          <p:cNvSpPr/>
          <p:nvPr/>
        </p:nvSpPr>
        <p:spPr>
          <a:xfrm>
            <a:off x="1259632" y="6486613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http://sebastianruder.com/word-embeddings-1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2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539552" y="6093296"/>
            <a:ext cx="8604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http://stackoverflow.com/questions/40184537/what-does-embedding-do-in-tensorflow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131840" y="3429000"/>
            <a:ext cx="255466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EMBEDDING LAYER</a:t>
            </a:r>
          </a:p>
          <a:p>
            <a:pPr algn="ctr"/>
            <a:r>
              <a:rPr lang="en-US" b="1" dirty="0" smtClean="0"/>
              <a:t>low-dimensional vector</a:t>
            </a:r>
          </a:p>
        </p:txBody>
      </p:sp>
      <p:sp>
        <p:nvSpPr>
          <p:cNvPr id="2" name="Flecha abajo 1"/>
          <p:cNvSpPr/>
          <p:nvPr/>
        </p:nvSpPr>
        <p:spPr>
          <a:xfrm>
            <a:off x="4139952" y="2996952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echa abajo 8"/>
          <p:cNvSpPr/>
          <p:nvPr/>
        </p:nvSpPr>
        <p:spPr>
          <a:xfrm>
            <a:off x="4139952" y="4180144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 9"/>
          <p:cNvSpPr/>
          <p:nvPr/>
        </p:nvSpPr>
        <p:spPr>
          <a:xfrm>
            <a:off x="3131840" y="4653136"/>
            <a:ext cx="255466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GRU / LSTM</a:t>
            </a:r>
            <a:endParaRPr lang="en-US" b="1" dirty="0" smtClean="0"/>
          </a:p>
        </p:txBody>
      </p:sp>
      <p:sp>
        <p:nvSpPr>
          <p:cNvPr id="12" name="Flecha abajo 11"/>
          <p:cNvSpPr/>
          <p:nvPr/>
        </p:nvSpPr>
        <p:spPr>
          <a:xfrm>
            <a:off x="4139952" y="5373216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32656"/>
            <a:ext cx="2840496" cy="2321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368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476672"/>
            <a:ext cx="8172400" cy="541544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259632" y="594928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http://colah.github.io/posts/2014-07-NLP-RNNs-Representations/</a:t>
            </a:r>
          </a:p>
        </p:txBody>
      </p:sp>
    </p:spTree>
    <p:extLst>
      <p:ext uri="{BB962C8B-B14F-4D97-AF65-F5344CB8AC3E}">
        <p14:creationId xmlns:p14="http://schemas.microsoft.com/office/powerpoint/2010/main" val="244133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" y="0"/>
            <a:ext cx="2057371" cy="115212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43608" y="1484784"/>
            <a:ext cx="711425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err="1" smtClean="0">
                <a:solidFill>
                  <a:prstClr val="black"/>
                </a:solidFill>
              </a:rPr>
              <a:t>See</a:t>
            </a:r>
            <a:r>
              <a:rPr lang="es-ES" sz="3600" b="1" dirty="0" smtClean="0">
                <a:solidFill>
                  <a:prstClr val="black"/>
                </a:solidFill>
              </a:rPr>
              <a:t> </a:t>
            </a:r>
            <a:r>
              <a:rPr lang="es-ES" sz="3600" b="1" dirty="0" err="1" smtClean="0">
                <a:solidFill>
                  <a:prstClr val="black"/>
                </a:solidFill>
              </a:rPr>
              <a:t>also</a:t>
            </a:r>
            <a:r>
              <a:rPr lang="es-ES" sz="3600" b="1" dirty="0" smtClean="0">
                <a:solidFill>
                  <a:prstClr val="black"/>
                </a:solidFill>
              </a:rPr>
              <a:t>:</a:t>
            </a:r>
            <a:endParaRPr lang="en-US" sz="3600" b="1" dirty="0" smtClean="0">
              <a:solidFill>
                <a:prstClr val="black"/>
              </a:solidFill>
            </a:endParaRPr>
          </a:p>
          <a:p>
            <a:endParaRPr lang="en-US" sz="3600" b="1" dirty="0">
              <a:solidFill>
                <a:prstClr val="black"/>
              </a:solidFill>
            </a:endParaRPr>
          </a:p>
          <a:p>
            <a:r>
              <a:rPr lang="en-US" sz="3600" b="1" dirty="0" smtClean="0">
                <a:solidFill>
                  <a:prstClr val="black"/>
                </a:solidFill>
              </a:rPr>
              <a:t>Word2vec  </a:t>
            </a:r>
            <a:r>
              <a:rPr lang="en-US" sz="2000" b="1" dirty="0">
                <a:solidFill>
                  <a:prstClr val="black"/>
                </a:solidFill>
              </a:rPr>
              <a:t>https://www.tensorflow.org/tutorials/word2vec 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611560" y="3933056"/>
            <a:ext cx="80648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Vector space models</a:t>
            </a:r>
            <a:r>
              <a:rPr lang="en-US" sz="2800" dirty="0"/>
              <a:t> (VSMs) represent (embed) words in a continuous vector space where </a:t>
            </a:r>
            <a:r>
              <a:rPr lang="en-US" sz="2800" b="1" dirty="0">
                <a:solidFill>
                  <a:srgbClr val="00B050"/>
                </a:solidFill>
              </a:rPr>
              <a:t>semantically similar words </a:t>
            </a:r>
            <a:r>
              <a:rPr lang="en-US" sz="2800" dirty="0"/>
              <a:t>are mapped to nearby points ('are embedded nearby each other')</a:t>
            </a:r>
          </a:p>
        </p:txBody>
      </p:sp>
    </p:spTree>
    <p:extLst>
      <p:ext uri="{BB962C8B-B14F-4D97-AF65-F5344CB8AC3E}">
        <p14:creationId xmlns:p14="http://schemas.microsoft.com/office/powerpoint/2010/main" val="255902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Word2Vec</a:t>
            </a:r>
            <a:endParaRPr lang="en-US" sz="2000" dirty="0"/>
          </a:p>
        </p:txBody>
      </p:sp>
      <p:pic>
        <p:nvPicPr>
          <p:cNvPr id="1026" name="Picture 2" descr="Skip-gram Neural Network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29568"/>
            <a:ext cx="7848872" cy="511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55576" y="479715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OHE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7164288" y="1124744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Sampled</a:t>
            </a:r>
          </a:p>
          <a:p>
            <a:r>
              <a:rPr lang="en-GB" dirty="0" err="1" smtClean="0">
                <a:solidFill>
                  <a:schemeClr val="accent6">
                    <a:lumMod val="50000"/>
                  </a:schemeClr>
                </a:solidFill>
              </a:rPr>
              <a:t>Softmax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123728" y="980728"/>
            <a:ext cx="5688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https://www.youtube.com/watch?v=BD8wPsr_DAI</a:t>
            </a:r>
          </a:p>
        </p:txBody>
      </p:sp>
    </p:spTree>
    <p:extLst>
      <p:ext uri="{BB962C8B-B14F-4D97-AF65-F5344CB8AC3E}">
        <p14:creationId xmlns:p14="http://schemas.microsoft.com/office/powerpoint/2010/main" val="265455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Word2Vec</a:t>
            </a:r>
            <a:endParaRPr lang="en-US" sz="2000" dirty="0"/>
          </a:p>
        </p:txBody>
      </p:sp>
      <p:pic>
        <p:nvPicPr>
          <p:cNvPr id="3076" name="Picture 4" descr="Resultado de imagen de word2vec par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268760"/>
            <a:ext cx="56197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2987824" y="5805264"/>
            <a:ext cx="3858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https://ronxin.github.io/wevi/</a:t>
            </a:r>
          </a:p>
        </p:txBody>
      </p:sp>
    </p:spTree>
    <p:extLst>
      <p:ext uri="{BB962C8B-B14F-4D97-AF65-F5344CB8AC3E}">
        <p14:creationId xmlns:p14="http://schemas.microsoft.com/office/powerpoint/2010/main" val="189310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Simple Examples: NLP &amp; MUSIC 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-469750" y="5461947"/>
            <a:ext cx="4392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MIDI Music Generation</a:t>
            </a:r>
            <a:endParaRPr lang="en-US" sz="2400" b="1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11" y="4269112"/>
            <a:ext cx="4680520" cy="24402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58" y="1052735"/>
            <a:ext cx="7053960" cy="3013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299580"/>
            <a:ext cx="2201987" cy="63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1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100" b="1" dirty="0" smtClean="0"/>
              <a:t>You can apply all these ideas to:</a:t>
            </a:r>
            <a:br>
              <a:rPr lang="en-US" sz="3100" b="1" dirty="0" smtClean="0"/>
            </a:br>
            <a:r>
              <a:rPr lang="en-US" sz="3100" b="1" dirty="0" smtClean="0"/>
              <a:t>Modelling MIDI </a:t>
            </a:r>
            <a:r>
              <a:rPr lang="en-US" sz="3200" b="1" dirty="0" smtClean="0"/>
              <a:t>sequences</a:t>
            </a:r>
            <a:r>
              <a:rPr lang="en-US" sz="3100" b="1" dirty="0" smtClean="0"/>
              <a:t> 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323528" y="1196752"/>
            <a:ext cx="8424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9B1D41"/>
                </a:solidFill>
              </a:rPr>
              <a:t>DLSA_Colab_Music_Generation_LSTM.ipynb</a:t>
            </a:r>
            <a:endParaRPr lang="en-US" sz="2800" b="1" dirty="0" smtClean="0">
              <a:solidFill>
                <a:srgbClr val="9B1D4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8784976" cy="458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3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References (I)</a:t>
            </a:r>
            <a:endParaRPr lang="en-US" sz="2700" dirty="0"/>
          </a:p>
        </p:txBody>
      </p:sp>
      <p:sp>
        <p:nvSpPr>
          <p:cNvPr id="3" name="Rectángulo 2"/>
          <p:cNvSpPr/>
          <p:nvPr/>
        </p:nvSpPr>
        <p:spPr>
          <a:xfrm>
            <a:off x="759344" y="3789040"/>
            <a:ext cx="70567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http://stats.stackexchange.com/questions/241985/understanding-lstm-units-vs-cells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86640" y="4670552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http://monik.in/a-noobs-guide-to-implementing-rnn-lstm-using-tensorflow/</a:t>
            </a:r>
          </a:p>
        </p:txBody>
      </p:sp>
      <p:sp>
        <p:nvSpPr>
          <p:cNvPr id="4" name="Rectángulo 3"/>
          <p:cNvSpPr/>
          <p:nvPr/>
        </p:nvSpPr>
        <p:spPr>
          <a:xfrm>
            <a:off x="804056" y="5205672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https://medium.com/@erikhallstrm/hello-world-rnn-83cd7105b767</a:t>
            </a:r>
          </a:p>
        </p:txBody>
      </p:sp>
      <p:sp>
        <p:nvSpPr>
          <p:cNvPr id="6" name="Rectángulo 5"/>
          <p:cNvSpPr/>
          <p:nvPr/>
        </p:nvSpPr>
        <p:spPr>
          <a:xfrm>
            <a:off x="821472" y="5709728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http://suriyadeepan.github.io/2017-01-07-unfolding-rnn/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55576" y="3356992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https://github.com/suriyadeepan/rnn-from-scratch</a:t>
            </a:r>
          </a:p>
        </p:txBody>
      </p:sp>
      <p:sp>
        <p:nvSpPr>
          <p:cNvPr id="8" name="Rectángulo 7"/>
          <p:cNvSpPr/>
          <p:nvPr/>
        </p:nvSpPr>
        <p:spPr>
          <a:xfrm>
            <a:off x="683568" y="1988840"/>
            <a:ext cx="5904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http://colah.github.io/posts/2015-08-Understanding-LSTMs/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83568" y="2564904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http://www.wildml.com/2015/09/recurrent-neural-networks-tutorial-part-2-implementing-a-language-model-rnn-with-python-numpy-and-theano/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838888" y="6141776"/>
            <a:ext cx="7884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http://archive.eetindia.co.in/www.eetindia.co.in/VIDEO_DETAILS_700001601.HTM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683568" y="1124744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https://theneuralperspective.com/2016/10/04/05-recurrent-neural-networks-rnn-part-1-basic-rnn-char-rnn/</a:t>
            </a:r>
          </a:p>
        </p:txBody>
      </p:sp>
    </p:spTree>
    <p:extLst>
      <p:ext uri="{BB962C8B-B14F-4D97-AF65-F5344CB8AC3E}">
        <p14:creationId xmlns:p14="http://schemas.microsoft.com/office/powerpoint/2010/main" val="166878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References (</a:t>
            </a:r>
            <a:r>
              <a:rPr lang="en-US" b="1" dirty="0" smtClean="0"/>
              <a:t>II)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708523" y="1414723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http://r2rt.com/styles-of-truncated-backpropagation.html</a:t>
            </a:r>
          </a:p>
        </p:txBody>
      </p:sp>
      <p:sp>
        <p:nvSpPr>
          <p:cNvPr id="5" name="Rectángulo 4"/>
          <p:cNvSpPr/>
          <p:nvPr/>
        </p:nvSpPr>
        <p:spPr>
          <a:xfrm>
            <a:off x="683568" y="2204864"/>
            <a:ext cx="6552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http://akkikiki.github.io/assets/LSTM+and+GRU.html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83568" y="2852936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http://campuspress.yale.edu/yw355/deep_learning/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55576" y="3645024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http://datascience.stackexchange.com/questions/12964/what-is-the-meaning-of-the-number-of-units-in-the-lstm-cell</a:t>
            </a:r>
          </a:p>
        </p:txBody>
      </p:sp>
      <p:sp>
        <p:nvSpPr>
          <p:cNvPr id="8" name="Rectángulo 7"/>
          <p:cNvSpPr/>
          <p:nvPr/>
        </p:nvSpPr>
        <p:spPr>
          <a:xfrm>
            <a:off x="776762" y="4632468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http://stackoverflow.com/questions/37901047/what-is-num-units-in-tensorflow-basiclstmcell</a:t>
            </a:r>
          </a:p>
        </p:txBody>
      </p:sp>
    </p:spTree>
    <p:extLst>
      <p:ext uri="{BB962C8B-B14F-4D97-AF65-F5344CB8AC3E}">
        <p14:creationId xmlns:p14="http://schemas.microsoft.com/office/powerpoint/2010/main" val="395966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Deep learning basics</a:t>
            </a:r>
            <a:endParaRPr lang="en-US" sz="32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2" y="5949280"/>
            <a:ext cx="8229600" cy="7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github.com/lexfridman/mit-deep-learning/blob/master/tutorial_deep_learning_basics/deep_learning_basics.ipynb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4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6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GANS</a:t>
            </a:r>
          </a:p>
          <a:p>
            <a:endParaRPr lang="es-ES" dirty="0"/>
          </a:p>
          <a:p>
            <a:r>
              <a:rPr lang="es-ES" dirty="0" smtClean="0"/>
              <a:t>AUTOENCODERS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831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ETHICS ML </a:t>
            </a:r>
          </a:p>
          <a:p>
            <a:endParaRPr lang="es-ES" dirty="0"/>
          </a:p>
          <a:p>
            <a:r>
              <a:rPr lang="es-ES" dirty="0" smtClean="0"/>
              <a:t>Deep </a:t>
            </a:r>
            <a:r>
              <a:rPr lang="es-ES" dirty="0" err="1" smtClean="0"/>
              <a:t>Fakes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27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404664"/>
            <a:ext cx="9144000" cy="526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4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95536" y="116632"/>
            <a:ext cx="7933327" cy="615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That’s all !</a:t>
            </a:r>
          </a:p>
          <a:p>
            <a:pPr algn="ctr"/>
            <a:endParaRPr lang="en-US" sz="3200" b="1" dirty="0" smtClean="0"/>
          </a:p>
          <a:p>
            <a:pPr algn="ctr"/>
            <a:endParaRPr lang="en-US" sz="3200" b="1" dirty="0" smtClean="0"/>
          </a:p>
          <a:p>
            <a:pPr algn="ctr"/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I hope this seminar will be useful to you</a:t>
            </a:r>
          </a:p>
          <a:p>
            <a:pPr algn="ctr"/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2800" b="1" dirty="0"/>
              <a:t>…we keep waiting for your amazing </a:t>
            </a:r>
            <a:r>
              <a:rPr lang="en-US" sz="2800" b="1" dirty="0" smtClean="0"/>
              <a:t>deep-applications..</a:t>
            </a:r>
            <a:endParaRPr lang="en-US" sz="2800" b="1" dirty="0"/>
          </a:p>
          <a:p>
            <a:pPr algn="ctr"/>
            <a:endParaRPr lang="en-US" sz="3200" b="1" dirty="0" smtClean="0"/>
          </a:p>
          <a:p>
            <a:pPr algn="ctr"/>
            <a:r>
              <a:rPr lang="en-US" sz="3600" b="1" dirty="0" smtClean="0"/>
              <a:t>THANK YOU!</a:t>
            </a:r>
          </a:p>
          <a:p>
            <a:pPr algn="ctr"/>
            <a:endParaRPr lang="en-US" sz="3600" b="1" dirty="0"/>
          </a:p>
          <a:p>
            <a:pPr algn="ctr"/>
            <a:r>
              <a:rPr lang="en-US" sz="2400" b="1" dirty="0" smtClean="0">
                <a:hlinkClick r:id="rId2"/>
              </a:rPr>
              <a:t>luisalfonso.hernandez@upm.es</a:t>
            </a:r>
            <a:r>
              <a:rPr lang="en-US" sz="3600" b="1" dirty="0" smtClean="0"/>
              <a:t> </a:t>
            </a:r>
          </a:p>
          <a:p>
            <a:pPr algn="ctr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2310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Memoryless models for sequences</a:t>
            </a:r>
            <a:endParaRPr lang="en-U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b="1" dirty="0"/>
              <a:t>NARX</a:t>
            </a:r>
            <a:r>
              <a:rPr lang="en-US" dirty="0"/>
              <a:t> </a:t>
            </a:r>
            <a:r>
              <a:rPr lang="en-US" dirty="0" smtClean="0"/>
              <a:t>model: </a:t>
            </a:r>
            <a:r>
              <a:rPr lang="en-US" b="1" dirty="0" smtClean="0"/>
              <a:t>N</a:t>
            </a:r>
            <a:r>
              <a:rPr lang="en-US" dirty="0" smtClean="0"/>
              <a:t>onlinear </a:t>
            </a:r>
            <a:r>
              <a:rPr lang="en-US" b="1" dirty="0" smtClean="0"/>
              <a:t>A</a:t>
            </a:r>
            <a:r>
              <a:rPr lang="en-US" dirty="0" smtClean="0"/>
              <a:t>uto </a:t>
            </a:r>
            <a:r>
              <a:rPr lang="en-US" b="1" dirty="0" smtClean="0"/>
              <a:t>R</a:t>
            </a:r>
            <a:r>
              <a:rPr lang="en-US" dirty="0" smtClean="0"/>
              <a:t>egressive </a:t>
            </a:r>
            <a:r>
              <a:rPr lang="en-US" dirty="0"/>
              <a:t>Model with </a:t>
            </a:r>
            <a:r>
              <a:rPr lang="en-US" dirty="0" smtClean="0"/>
              <a:t>e</a:t>
            </a:r>
            <a:r>
              <a:rPr lang="en-US" b="1" dirty="0" smtClean="0"/>
              <a:t>x</a:t>
            </a:r>
            <a:r>
              <a:rPr lang="en-US" dirty="0" smtClean="0"/>
              <a:t>ternal </a:t>
            </a:r>
            <a:r>
              <a:rPr lang="en-US" dirty="0"/>
              <a:t>inputs. </a:t>
            </a:r>
            <a:endParaRPr lang="en-US" dirty="0" smtClean="0"/>
          </a:p>
          <a:p>
            <a:r>
              <a:rPr lang="en-US" dirty="0" smtClean="0"/>
              <a:t>Another </a:t>
            </a:r>
            <a:r>
              <a:rPr lang="en-US" dirty="0"/>
              <a:t>name: </a:t>
            </a:r>
            <a:r>
              <a:rPr lang="en-US" b="1" dirty="0"/>
              <a:t>TDNN</a:t>
            </a:r>
            <a:r>
              <a:rPr lang="en-US" dirty="0"/>
              <a:t> (time-delay neural network)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636912"/>
            <a:ext cx="45243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7" name="Θέση περιεχομένου 66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48944" y="1918573"/>
                <a:ext cx="82453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1800" dirty="0" err="1" smtClean="0"/>
                  <a:t>WaveNet</a:t>
                </a:r>
                <a:r>
                  <a:rPr lang="en-US" sz="1800" dirty="0" smtClean="0"/>
                  <a:t> models the </a:t>
                </a:r>
                <a:r>
                  <a:rPr lang="en-US" sz="1800" dirty="0"/>
                  <a:t>conditional probability </a:t>
                </a:r>
                <a:r>
                  <a:rPr lang="en-US" sz="1800" dirty="0" smtClean="0"/>
                  <a:t>distribution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 smtClean="0"/>
                  <a:t> with a stack of dilated causal convolutions.</a:t>
                </a:r>
              </a:p>
            </p:txBody>
          </p:sp>
        </mc:Choice>
        <mc:Fallback>
          <p:sp>
            <p:nvSpPr>
              <p:cNvPr id="67" name="Θέση περιεχομένου 6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8944" y="1918573"/>
                <a:ext cx="8245370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666" t="-5660" r="-74" b="-141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Έλλειψη 4"/>
          <p:cNvSpPr/>
          <p:nvPr/>
        </p:nvSpPr>
        <p:spPr>
          <a:xfrm>
            <a:off x="698500" y="5778956"/>
            <a:ext cx="126000" cy="12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Έλλειψη 8"/>
          <p:cNvSpPr/>
          <p:nvPr/>
        </p:nvSpPr>
        <p:spPr>
          <a:xfrm>
            <a:off x="1117600" y="5778956"/>
            <a:ext cx="126000" cy="12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Έλλειψη 9"/>
          <p:cNvSpPr/>
          <p:nvPr/>
        </p:nvSpPr>
        <p:spPr>
          <a:xfrm>
            <a:off x="1536700" y="5778956"/>
            <a:ext cx="126000" cy="12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Έλλειψη 10"/>
          <p:cNvSpPr/>
          <p:nvPr/>
        </p:nvSpPr>
        <p:spPr>
          <a:xfrm>
            <a:off x="1955800" y="5778956"/>
            <a:ext cx="126000" cy="12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Έλλειψη 11"/>
          <p:cNvSpPr/>
          <p:nvPr/>
        </p:nvSpPr>
        <p:spPr>
          <a:xfrm>
            <a:off x="2374900" y="5778956"/>
            <a:ext cx="126000" cy="12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Έλλειψη 12"/>
          <p:cNvSpPr/>
          <p:nvPr/>
        </p:nvSpPr>
        <p:spPr>
          <a:xfrm>
            <a:off x="2794000" y="5778956"/>
            <a:ext cx="126000" cy="12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Έλλειψη 13"/>
          <p:cNvSpPr/>
          <p:nvPr/>
        </p:nvSpPr>
        <p:spPr>
          <a:xfrm>
            <a:off x="3213100" y="5778956"/>
            <a:ext cx="126000" cy="12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Έλλειψη 14"/>
          <p:cNvSpPr/>
          <p:nvPr/>
        </p:nvSpPr>
        <p:spPr>
          <a:xfrm>
            <a:off x="3632200" y="5778956"/>
            <a:ext cx="126000" cy="12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Έλλειψη 15"/>
          <p:cNvSpPr/>
          <p:nvPr/>
        </p:nvSpPr>
        <p:spPr>
          <a:xfrm>
            <a:off x="4051300" y="5778956"/>
            <a:ext cx="126000" cy="12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Έλλειψη 16"/>
          <p:cNvSpPr/>
          <p:nvPr/>
        </p:nvSpPr>
        <p:spPr>
          <a:xfrm>
            <a:off x="4470400" y="5778956"/>
            <a:ext cx="126000" cy="12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Έλλειψη 17"/>
          <p:cNvSpPr/>
          <p:nvPr/>
        </p:nvSpPr>
        <p:spPr>
          <a:xfrm>
            <a:off x="4889500" y="5778956"/>
            <a:ext cx="126000" cy="12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Έλλειψη 18"/>
          <p:cNvSpPr/>
          <p:nvPr/>
        </p:nvSpPr>
        <p:spPr>
          <a:xfrm>
            <a:off x="5308600" y="5778956"/>
            <a:ext cx="126000" cy="12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Έλλειψη 19"/>
          <p:cNvSpPr/>
          <p:nvPr/>
        </p:nvSpPr>
        <p:spPr>
          <a:xfrm>
            <a:off x="5727700" y="5778956"/>
            <a:ext cx="126000" cy="12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Έλλειψη 20"/>
          <p:cNvSpPr/>
          <p:nvPr/>
        </p:nvSpPr>
        <p:spPr>
          <a:xfrm>
            <a:off x="6146800" y="5778956"/>
            <a:ext cx="126000" cy="12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Έλλειψη 21"/>
          <p:cNvSpPr/>
          <p:nvPr/>
        </p:nvSpPr>
        <p:spPr>
          <a:xfrm>
            <a:off x="6565900" y="5778956"/>
            <a:ext cx="126000" cy="12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Έλλειψη 22"/>
          <p:cNvSpPr/>
          <p:nvPr/>
        </p:nvSpPr>
        <p:spPr>
          <a:xfrm>
            <a:off x="6985000" y="5778956"/>
            <a:ext cx="126000" cy="126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Έλλειψη 25"/>
          <p:cNvSpPr/>
          <p:nvPr/>
        </p:nvSpPr>
        <p:spPr>
          <a:xfrm>
            <a:off x="698500" y="5089981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Έλλειψη 26"/>
          <p:cNvSpPr/>
          <p:nvPr/>
        </p:nvSpPr>
        <p:spPr>
          <a:xfrm>
            <a:off x="1117600" y="5089981"/>
            <a:ext cx="126000" cy="126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Έλλειψη 27"/>
          <p:cNvSpPr/>
          <p:nvPr/>
        </p:nvSpPr>
        <p:spPr>
          <a:xfrm>
            <a:off x="1536700" y="5089981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Έλλειψη 28"/>
          <p:cNvSpPr/>
          <p:nvPr/>
        </p:nvSpPr>
        <p:spPr>
          <a:xfrm>
            <a:off x="1955800" y="5089981"/>
            <a:ext cx="126000" cy="126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Έλλειψη 30"/>
          <p:cNvSpPr/>
          <p:nvPr/>
        </p:nvSpPr>
        <p:spPr>
          <a:xfrm>
            <a:off x="2374900" y="5089981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Έλλειψη 32"/>
          <p:cNvSpPr/>
          <p:nvPr/>
        </p:nvSpPr>
        <p:spPr>
          <a:xfrm>
            <a:off x="2794000" y="5089981"/>
            <a:ext cx="126000" cy="126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Έλλειψη 33"/>
          <p:cNvSpPr/>
          <p:nvPr/>
        </p:nvSpPr>
        <p:spPr>
          <a:xfrm>
            <a:off x="3213100" y="5089981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Έλλειψη 34"/>
          <p:cNvSpPr/>
          <p:nvPr/>
        </p:nvSpPr>
        <p:spPr>
          <a:xfrm>
            <a:off x="3632200" y="5089981"/>
            <a:ext cx="126000" cy="126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Έλλειψη 35"/>
          <p:cNvSpPr/>
          <p:nvPr/>
        </p:nvSpPr>
        <p:spPr>
          <a:xfrm>
            <a:off x="4051300" y="5089981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Έλλειψη 36"/>
          <p:cNvSpPr/>
          <p:nvPr/>
        </p:nvSpPr>
        <p:spPr>
          <a:xfrm>
            <a:off x="4470400" y="5089981"/>
            <a:ext cx="126000" cy="126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Έλλειψη 37"/>
          <p:cNvSpPr/>
          <p:nvPr/>
        </p:nvSpPr>
        <p:spPr>
          <a:xfrm>
            <a:off x="4889500" y="5089981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Έλλειψη 38"/>
          <p:cNvSpPr/>
          <p:nvPr/>
        </p:nvSpPr>
        <p:spPr>
          <a:xfrm>
            <a:off x="5308600" y="5089981"/>
            <a:ext cx="126000" cy="126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Έλλειψη 39"/>
          <p:cNvSpPr/>
          <p:nvPr/>
        </p:nvSpPr>
        <p:spPr>
          <a:xfrm>
            <a:off x="5727700" y="5089981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Έλλειψη 40"/>
          <p:cNvSpPr/>
          <p:nvPr/>
        </p:nvSpPr>
        <p:spPr>
          <a:xfrm>
            <a:off x="6146800" y="5089981"/>
            <a:ext cx="126000" cy="126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Έλλειψη 41"/>
          <p:cNvSpPr/>
          <p:nvPr/>
        </p:nvSpPr>
        <p:spPr>
          <a:xfrm>
            <a:off x="6565900" y="5089981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Έλλειψη 42"/>
          <p:cNvSpPr/>
          <p:nvPr/>
        </p:nvSpPr>
        <p:spPr>
          <a:xfrm>
            <a:off x="6985000" y="5089981"/>
            <a:ext cx="126000" cy="126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Έλλειψη 44"/>
          <p:cNvSpPr/>
          <p:nvPr/>
        </p:nvSpPr>
        <p:spPr>
          <a:xfrm>
            <a:off x="698500" y="4401006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Έλλειψη 45"/>
          <p:cNvSpPr/>
          <p:nvPr/>
        </p:nvSpPr>
        <p:spPr>
          <a:xfrm>
            <a:off x="1117600" y="4401006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Έλλειψη 46"/>
          <p:cNvSpPr/>
          <p:nvPr/>
        </p:nvSpPr>
        <p:spPr>
          <a:xfrm>
            <a:off x="1536700" y="4401006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Έλλειψη 47"/>
          <p:cNvSpPr/>
          <p:nvPr/>
        </p:nvSpPr>
        <p:spPr>
          <a:xfrm>
            <a:off x="1955800" y="4401006"/>
            <a:ext cx="126000" cy="126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Έλλειψη 48"/>
          <p:cNvSpPr/>
          <p:nvPr/>
        </p:nvSpPr>
        <p:spPr>
          <a:xfrm>
            <a:off x="2374900" y="4401006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Έλλειψη 49"/>
          <p:cNvSpPr/>
          <p:nvPr/>
        </p:nvSpPr>
        <p:spPr>
          <a:xfrm>
            <a:off x="2794000" y="4401006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Έλλειψη 50"/>
          <p:cNvSpPr/>
          <p:nvPr/>
        </p:nvSpPr>
        <p:spPr>
          <a:xfrm>
            <a:off x="3213100" y="4401006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Έλλειψη 51"/>
          <p:cNvSpPr/>
          <p:nvPr/>
        </p:nvSpPr>
        <p:spPr>
          <a:xfrm>
            <a:off x="3632200" y="4401006"/>
            <a:ext cx="126000" cy="126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Έλλειψη 52"/>
          <p:cNvSpPr/>
          <p:nvPr/>
        </p:nvSpPr>
        <p:spPr>
          <a:xfrm>
            <a:off x="4051300" y="4401006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Έλλειψη 53"/>
          <p:cNvSpPr/>
          <p:nvPr/>
        </p:nvSpPr>
        <p:spPr>
          <a:xfrm>
            <a:off x="4470400" y="4401006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Έλλειψη 54"/>
          <p:cNvSpPr/>
          <p:nvPr/>
        </p:nvSpPr>
        <p:spPr>
          <a:xfrm>
            <a:off x="4889500" y="4401006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Έλλειψη 55"/>
          <p:cNvSpPr/>
          <p:nvPr/>
        </p:nvSpPr>
        <p:spPr>
          <a:xfrm>
            <a:off x="5308600" y="4401006"/>
            <a:ext cx="126000" cy="126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Έλλειψη 56"/>
          <p:cNvSpPr/>
          <p:nvPr/>
        </p:nvSpPr>
        <p:spPr>
          <a:xfrm>
            <a:off x="5727700" y="4401006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Έλλειψη 57"/>
          <p:cNvSpPr/>
          <p:nvPr/>
        </p:nvSpPr>
        <p:spPr>
          <a:xfrm>
            <a:off x="6146800" y="4401006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Έλλειψη 58"/>
          <p:cNvSpPr/>
          <p:nvPr/>
        </p:nvSpPr>
        <p:spPr>
          <a:xfrm>
            <a:off x="6565900" y="4401006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Έλλειψη 59"/>
          <p:cNvSpPr/>
          <p:nvPr/>
        </p:nvSpPr>
        <p:spPr>
          <a:xfrm>
            <a:off x="6985000" y="4401006"/>
            <a:ext cx="126000" cy="126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Έλλειψη 61"/>
          <p:cNvSpPr/>
          <p:nvPr/>
        </p:nvSpPr>
        <p:spPr>
          <a:xfrm>
            <a:off x="698500" y="3712031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Έλλειψη 62"/>
          <p:cNvSpPr/>
          <p:nvPr/>
        </p:nvSpPr>
        <p:spPr>
          <a:xfrm>
            <a:off x="1117600" y="3712031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Έλλειψη 63"/>
          <p:cNvSpPr/>
          <p:nvPr/>
        </p:nvSpPr>
        <p:spPr>
          <a:xfrm>
            <a:off x="1536700" y="3712031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Έλλειψη 64"/>
          <p:cNvSpPr/>
          <p:nvPr/>
        </p:nvSpPr>
        <p:spPr>
          <a:xfrm>
            <a:off x="1955800" y="3712031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Έλλειψη 65"/>
          <p:cNvSpPr/>
          <p:nvPr/>
        </p:nvSpPr>
        <p:spPr>
          <a:xfrm>
            <a:off x="2374900" y="3712031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Έλλειψη 67"/>
          <p:cNvSpPr/>
          <p:nvPr/>
        </p:nvSpPr>
        <p:spPr>
          <a:xfrm>
            <a:off x="2794000" y="3712031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Έλλειψη 68"/>
          <p:cNvSpPr/>
          <p:nvPr/>
        </p:nvSpPr>
        <p:spPr>
          <a:xfrm>
            <a:off x="3213100" y="3712031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Έλλειψη 69"/>
          <p:cNvSpPr/>
          <p:nvPr/>
        </p:nvSpPr>
        <p:spPr>
          <a:xfrm>
            <a:off x="3632200" y="3712031"/>
            <a:ext cx="126000" cy="126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Έλλειψη 70"/>
          <p:cNvSpPr/>
          <p:nvPr/>
        </p:nvSpPr>
        <p:spPr>
          <a:xfrm>
            <a:off x="4051300" y="3712031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Έλλειψη 71"/>
          <p:cNvSpPr/>
          <p:nvPr/>
        </p:nvSpPr>
        <p:spPr>
          <a:xfrm>
            <a:off x="4470400" y="3712031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Έλλειψη 72"/>
          <p:cNvSpPr/>
          <p:nvPr/>
        </p:nvSpPr>
        <p:spPr>
          <a:xfrm>
            <a:off x="4889500" y="3712031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Έλλειψη 73"/>
          <p:cNvSpPr/>
          <p:nvPr/>
        </p:nvSpPr>
        <p:spPr>
          <a:xfrm>
            <a:off x="5308600" y="3712031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Έλλειψη 74"/>
          <p:cNvSpPr/>
          <p:nvPr/>
        </p:nvSpPr>
        <p:spPr>
          <a:xfrm>
            <a:off x="5727700" y="3712031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Έλλειψη 75"/>
          <p:cNvSpPr/>
          <p:nvPr/>
        </p:nvSpPr>
        <p:spPr>
          <a:xfrm>
            <a:off x="6146800" y="3712031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Έλλειψη 76"/>
          <p:cNvSpPr/>
          <p:nvPr/>
        </p:nvSpPr>
        <p:spPr>
          <a:xfrm>
            <a:off x="6565900" y="3712031"/>
            <a:ext cx="126000" cy="126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Έλλειψη 77"/>
          <p:cNvSpPr/>
          <p:nvPr/>
        </p:nvSpPr>
        <p:spPr>
          <a:xfrm>
            <a:off x="6985000" y="3712031"/>
            <a:ext cx="126000" cy="126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Έλλειψη 79"/>
          <p:cNvSpPr/>
          <p:nvPr/>
        </p:nvSpPr>
        <p:spPr>
          <a:xfrm>
            <a:off x="698500" y="3023056"/>
            <a:ext cx="126000" cy="126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Έλλειψη 80"/>
          <p:cNvSpPr/>
          <p:nvPr/>
        </p:nvSpPr>
        <p:spPr>
          <a:xfrm>
            <a:off x="1117600" y="3023056"/>
            <a:ext cx="126000" cy="126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Έλλειψη 81"/>
          <p:cNvSpPr/>
          <p:nvPr/>
        </p:nvSpPr>
        <p:spPr>
          <a:xfrm>
            <a:off x="1536700" y="3023056"/>
            <a:ext cx="126000" cy="126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Έλλειψη 82"/>
          <p:cNvSpPr/>
          <p:nvPr/>
        </p:nvSpPr>
        <p:spPr>
          <a:xfrm>
            <a:off x="1955800" y="3023056"/>
            <a:ext cx="126000" cy="126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Έλλειψη 83"/>
          <p:cNvSpPr/>
          <p:nvPr/>
        </p:nvSpPr>
        <p:spPr>
          <a:xfrm>
            <a:off x="2374900" y="3023056"/>
            <a:ext cx="126000" cy="126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Έλλειψη 84"/>
          <p:cNvSpPr/>
          <p:nvPr/>
        </p:nvSpPr>
        <p:spPr>
          <a:xfrm>
            <a:off x="2794000" y="3023056"/>
            <a:ext cx="126000" cy="126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Έλλειψη 85"/>
          <p:cNvSpPr/>
          <p:nvPr/>
        </p:nvSpPr>
        <p:spPr>
          <a:xfrm>
            <a:off x="3213100" y="3023056"/>
            <a:ext cx="126000" cy="126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Έλλειψη 86"/>
          <p:cNvSpPr/>
          <p:nvPr/>
        </p:nvSpPr>
        <p:spPr>
          <a:xfrm>
            <a:off x="3632200" y="3023056"/>
            <a:ext cx="126000" cy="126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Έλλειψη 87"/>
          <p:cNvSpPr/>
          <p:nvPr/>
        </p:nvSpPr>
        <p:spPr>
          <a:xfrm>
            <a:off x="4051300" y="3023056"/>
            <a:ext cx="126000" cy="126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Έλλειψη 88"/>
          <p:cNvSpPr/>
          <p:nvPr/>
        </p:nvSpPr>
        <p:spPr>
          <a:xfrm>
            <a:off x="4470400" y="3023056"/>
            <a:ext cx="126000" cy="126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Έλλειψη 89"/>
          <p:cNvSpPr/>
          <p:nvPr/>
        </p:nvSpPr>
        <p:spPr>
          <a:xfrm>
            <a:off x="4889500" y="3023056"/>
            <a:ext cx="126000" cy="126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Έλλειψη 90"/>
          <p:cNvSpPr/>
          <p:nvPr/>
        </p:nvSpPr>
        <p:spPr>
          <a:xfrm>
            <a:off x="5308600" y="3023056"/>
            <a:ext cx="126000" cy="126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Έλλειψη 91"/>
          <p:cNvSpPr/>
          <p:nvPr/>
        </p:nvSpPr>
        <p:spPr>
          <a:xfrm>
            <a:off x="5727700" y="3023056"/>
            <a:ext cx="126000" cy="126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Έλλειψη 92"/>
          <p:cNvSpPr/>
          <p:nvPr/>
        </p:nvSpPr>
        <p:spPr>
          <a:xfrm>
            <a:off x="6146800" y="3023056"/>
            <a:ext cx="126000" cy="126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Έλλειψη 93"/>
          <p:cNvSpPr/>
          <p:nvPr/>
        </p:nvSpPr>
        <p:spPr>
          <a:xfrm>
            <a:off x="6565900" y="3023056"/>
            <a:ext cx="126000" cy="126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Έλλειψη 94"/>
          <p:cNvSpPr/>
          <p:nvPr/>
        </p:nvSpPr>
        <p:spPr>
          <a:xfrm>
            <a:off x="6985000" y="3023056"/>
            <a:ext cx="126000" cy="126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8" name="Ευθύγραμμο βέλος σύνδεσης 97"/>
          <p:cNvCxnSpPr>
            <a:stCxn id="5" idx="0"/>
            <a:endCxn id="27" idx="4"/>
          </p:cNvCxnSpPr>
          <p:nvPr/>
        </p:nvCxnSpPr>
        <p:spPr>
          <a:xfrm flipV="1">
            <a:off x="761500" y="5215981"/>
            <a:ext cx="41910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Ευθύγραμμο βέλος σύνδεσης 99"/>
          <p:cNvCxnSpPr>
            <a:stCxn id="9" idx="0"/>
            <a:endCxn id="27" idx="4"/>
          </p:cNvCxnSpPr>
          <p:nvPr/>
        </p:nvCxnSpPr>
        <p:spPr>
          <a:xfrm flipV="1">
            <a:off x="1180600" y="5215981"/>
            <a:ext cx="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Ευθύγραμμο βέλος σύνδεσης 103"/>
          <p:cNvCxnSpPr>
            <a:stCxn id="9" idx="0"/>
            <a:endCxn id="28" idx="4"/>
          </p:cNvCxnSpPr>
          <p:nvPr/>
        </p:nvCxnSpPr>
        <p:spPr>
          <a:xfrm flipV="1">
            <a:off x="1180600" y="5215981"/>
            <a:ext cx="419100" cy="56297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Ευθύγραμμο βέλος σύνδεσης 105"/>
          <p:cNvCxnSpPr>
            <a:stCxn id="10" idx="0"/>
            <a:endCxn id="28" idx="4"/>
          </p:cNvCxnSpPr>
          <p:nvPr/>
        </p:nvCxnSpPr>
        <p:spPr>
          <a:xfrm flipV="1">
            <a:off x="1599700" y="5215981"/>
            <a:ext cx="0" cy="56297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Ευθύγραμμο βέλος σύνδεσης 107"/>
          <p:cNvCxnSpPr>
            <a:stCxn id="10" idx="0"/>
            <a:endCxn id="29" idx="4"/>
          </p:cNvCxnSpPr>
          <p:nvPr/>
        </p:nvCxnSpPr>
        <p:spPr>
          <a:xfrm flipV="1">
            <a:off x="1599700" y="5215981"/>
            <a:ext cx="41910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Ευθύγραμμο βέλος σύνδεσης 109"/>
          <p:cNvCxnSpPr>
            <a:stCxn id="11" idx="0"/>
            <a:endCxn id="29" idx="4"/>
          </p:cNvCxnSpPr>
          <p:nvPr/>
        </p:nvCxnSpPr>
        <p:spPr>
          <a:xfrm flipV="1">
            <a:off x="2018800" y="5215981"/>
            <a:ext cx="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Ευθεία γραμμή σύνδεσης 111"/>
          <p:cNvCxnSpPr>
            <a:stCxn id="11" idx="0"/>
            <a:endCxn id="31" idx="4"/>
          </p:cNvCxnSpPr>
          <p:nvPr/>
        </p:nvCxnSpPr>
        <p:spPr>
          <a:xfrm flipV="1">
            <a:off x="2018800" y="5215981"/>
            <a:ext cx="4191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Ευθεία γραμμή σύνδεσης 113"/>
          <p:cNvCxnSpPr>
            <a:stCxn id="12" idx="0"/>
            <a:endCxn id="31" idx="4"/>
          </p:cNvCxnSpPr>
          <p:nvPr/>
        </p:nvCxnSpPr>
        <p:spPr>
          <a:xfrm flipV="1">
            <a:off x="2437900" y="5215981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Ευθύγραμμο βέλος σύνδεσης 119"/>
          <p:cNvCxnSpPr>
            <a:stCxn id="13" idx="0"/>
            <a:endCxn id="33" idx="4"/>
          </p:cNvCxnSpPr>
          <p:nvPr/>
        </p:nvCxnSpPr>
        <p:spPr>
          <a:xfrm flipV="1">
            <a:off x="2857000" y="5215981"/>
            <a:ext cx="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Ευθύγραμμο βέλος σύνδεσης 121"/>
          <p:cNvCxnSpPr>
            <a:stCxn id="12" idx="0"/>
            <a:endCxn id="33" idx="4"/>
          </p:cNvCxnSpPr>
          <p:nvPr/>
        </p:nvCxnSpPr>
        <p:spPr>
          <a:xfrm flipV="1">
            <a:off x="2437900" y="5215981"/>
            <a:ext cx="41910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Ευθεία γραμμή σύνδεσης 123"/>
          <p:cNvCxnSpPr>
            <a:stCxn id="13" idx="0"/>
            <a:endCxn id="34" idx="4"/>
          </p:cNvCxnSpPr>
          <p:nvPr/>
        </p:nvCxnSpPr>
        <p:spPr>
          <a:xfrm flipV="1">
            <a:off x="2857000" y="5215981"/>
            <a:ext cx="4191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Ευθεία γραμμή σύνδεσης 125"/>
          <p:cNvCxnSpPr>
            <a:stCxn id="14" idx="0"/>
            <a:endCxn id="34" idx="4"/>
          </p:cNvCxnSpPr>
          <p:nvPr/>
        </p:nvCxnSpPr>
        <p:spPr>
          <a:xfrm flipV="1">
            <a:off x="3276100" y="5215981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Ευθύγραμμο βέλος σύνδεσης 127"/>
          <p:cNvCxnSpPr>
            <a:stCxn id="14" idx="0"/>
          </p:cNvCxnSpPr>
          <p:nvPr/>
        </p:nvCxnSpPr>
        <p:spPr>
          <a:xfrm flipV="1">
            <a:off x="3276100" y="5215981"/>
            <a:ext cx="42722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Ευθύγραμμο βέλος σύνδεσης 129"/>
          <p:cNvCxnSpPr>
            <a:stCxn id="15" idx="0"/>
            <a:endCxn id="35" idx="4"/>
          </p:cNvCxnSpPr>
          <p:nvPr/>
        </p:nvCxnSpPr>
        <p:spPr>
          <a:xfrm flipV="1">
            <a:off x="3695200" y="5215981"/>
            <a:ext cx="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Ευθεία γραμμή σύνδεσης 131"/>
          <p:cNvCxnSpPr>
            <a:stCxn id="15" idx="0"/>
            <a:endCxn id="36" idx="4"/>
          </p:cNvCxnSpPr>
          <p:nvPr/>
        </p:nvCxnSpPr>
        <p:spPr>
          <a:xfrm flipV="1">
            <a:off x="3695200" y="5215981"/>
            <a:ext cx="4191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Ευθεία γραμμή σύνδεσης 133"/>
          <p:cNvCxnSpPr>
            <a:stCxn id="16" idx="0"/>
            <a:endCxn id="36" idx="4"/>
          </p:cNvCxnSpPr>
          <p:nvPr/>
        </p:nvCxnSpPr>
        <p:spPr>
          <a:xfrm flipV="1">
            <a:off x="4114300" y="5215981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Ευθύγραμμο βέλος σύνδεσης 135"/>
          <p:cNvCxnSpPr>
            <a:stCxn id="16" idx="0"/>
            <a:endCxn id="37" idx="4"/>
          </p:cNvCxnSpPr>
          <p:nvPr/>
        </p:nvCxnSpPr>
        <p:spPr>
          <a:xfrm flipV="1">
            <a:off x="4114300" y="5215981"/>
            <a:ext cx="41910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Ευθύγραμμο βέλος σύνδεσης 137"/>
          <p:cNvCxnSpPr>
            <a:stCxn id="17" idx="0"/>
            <a:endCxn id="37" idx="4"/>
          </p:cNvCxnSpPr>
          <p:nvPr/>
        </p:nvCxnSpPr>
        <p:spPr>
          <a:xfrm flipV="1">
            <a:off x="4533400" y="5215981"/>
            <a:ext cx="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Ευθεία γραμμή σύνδεσης 139"/>
          <p:cNvCxnSpPr>
            <a:stCxn id="17" idx="0"/>
            <a:endCxn id="38" idx="4"/>
          </p:cNvCxnSpPr>
          <p:nvPr/>
        </p:nvCxnSpPr>
        <p:spPr>
          <a:xfrm flipV="1">
            <a:off x="4533400" y="5215981"/>
            <a:ext cx="4191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Ευθεία γραμμή σύνδεσης 141"/>
          <p:cNvCxnSpPr>
            <a:stCxn id="18" idx="0"/>
            <a:endCxn id="38" idx="4"/>
          </p:cNvCxnSpPr>
          <p:nvPr/>
        </p:nvCxnSpPr>
        <p:spPr>
          <a:xfrm flipV="1">
            <a:off x="4952500" y="5215981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Ευθύγραμμο βέλος σύνδεσης 143"/>
          <p:cNvCxnSpPr>
            <a:stCxn id="18" idx="0"/>
            <a:endCxn id="39" idx="4"/>
          </p:cNvCxnSpPr>
          <p:nvPr/>
        </p:nvCxnSpPr>
        <p:spPr>
          <a:xfrm flipV="1">
            <a:off x="4952500" y="5215981"/>
            <a:ext cx="41910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Ευθύγραμμο βέλος σύνδεσης 145"/>
          <p:cNvCxnSpPr>
            <a:stCxn id="19" idx="0"/>
            <a:endCxn id="39" idx="4"/>
          </p:cNvCxnSpPr>
          <p:nvPr/>
        </p:nvCxnSpPr>
        <p:spPr>
          <a:xfrm flipV="1">
            <a:off x="5371600" y="5215981"/>
            <a:ext cx="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Ευθεία γραμμή σύνδεσης 147"/>
          <p:cNvCxnSpPr>
            <a:stCxn id="19" idx="0"/>
            <a:endCxn id="40" idx="4"/>
          </p:cNvCxnSpPr>
          <p:nvPr/>
        </p:nvCxnSpPr>
        <p:spPr>
          <a:xfrm flipV="1">
            <a:off x="5371600" y="5215981"/>
            <a:ext cx="4191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Ευθεία γραμμή σύνδεσης 149"/>
          <p:cNvCxnSpPr>
            <a:stCxn id="20" idx="0"/>
            <a:endCxn id="40" idx="4"/>
          </p:cNvCxnSpPr>
          <p:nvPr/>
        </p:nvCxnSpPr>
        <p:spPr>
          <a:xfrm flipV="1">
            <a:off x="5790700" y="5215981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Ευθύγραμμο βέλος σύνδεσης 151"/>
          <p:cNvCxnSpPr>
            <a:stCxn id="20" idx="0"/>
            <a:endCxn id="41" idx="4"/>
          </p:cNvCxnSpPr>
          <p:nvPr/>
        </p:nvCxnSpPr>
        <p:spPr>
          <a:xfrm flipV="1">
            <a:off x="5790700" y="5215981"/>
            <a:ext cx="41910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Ευθύγραμμο βέλος σύνδεσης 153"/>
          <p:cNvCxnSpPr>
            <a:stCxn id="21" idx="0"/>
            <a:endCxn id="41" idx="4"/>
          </p:cNvCxnSpPr>
          <p:nvPr/>
        </p:nvCxnSpPr>
        <p:spPr>
          <a:xfrm flipV="1">
            <a:off x="6209800" y="5215981"/>
            <a:ext cx="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Ευθεία γραμμή σύνδεσης 155"/>
          <p:cNvCxnSpPr>
            <a:stCxn id="21" idx="0"/>
            <a:endCxn id="42" idx="4"/>
          </p:cNvCxnSpPr>
          <p:nvPr/>
        </p:nvCxnSpPr>
        <p:spPr>
          <a:xfrm flipV="1">
            <a:off x="6209800" y="5215981"/>
            <a:ext cx="4191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Ευθεία γραμμή σύνδεσης 157"/>
          <p:cNvCxnSpPr>
            <a:stCxn id="22" idx="0"/>
            <a:endCxn id="42" idx="4"/>
          </p:cNvCxnSpPr>
          <p:nvPr/>
        </p:nvCxnSpPr>
        <p:spPr>
          <a:xfrm flipV="1">
            <a:off x="6628900" y="5215981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Ευθύγραμμο βέλος σύνδεσης 159"/>
          <p:cNvCxnSpPr>
            <a:stCxn id="22" idx="0"/>
            <a:endCxn id="43" idx="4"/>
          </p:cNvCxnSpPr>
          <p:nvPr/>
        </p:nvCxnSpPr>
        <p:spPr>
          <a:xfrm flipV="1">
            <a:off x="6628900" y="5215981"/>
            <a:ext cx="41910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Ευθύγραμμο βέλος σύνδεσης 161"/>
          <p:cNvCxnSpPr>
            <a:stCxn id="23" idx="0"/>
          </p:cNvCxnSpPr>
          <p:nvPr/>
        </p:nvCxnSpPr>
        <p:spPr>
          <a:xfrm flipV="1">
            <a:off x="7048000" y="5215981"/>
            <a:ext cx="812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Ευθύγραμμο βέλος σύνδεσης 163"/>
          <p:cNvCxnSpPr>
            <a:stCxn id="27" idx="0"/>
          </p:cNvCxnSpPr>
          <p:nvPr/>
        </p:nvCxnSpPr>
        <p:spPr>
          <a:xfrm flipV="1">
            <a:off x="1180600" y="4527006"/>
            <a:ext cx="83820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Ευθύγραμμο βέλος σύνδεσης 165"/>
          <p:cNvCxnSpPr>
            <a:stCxn id="29" idx="0"/>
            <a:endCxn id="48" idx="4"/>
          </p:cNvCxnSpPr>
          <p:nvPr/>
        </p:nvCxnSpPr>
        <p:spPr>
          <a:xfrm flipV="1">
            <a:off x="2018800" y="4527006"/>
            <a:ext cx="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Ευθύγραμμο βέλος σύνδεσης 167"/>
          <p:cNvCxnSpPr>
            <a:stCxn id="33" idx="0"/>
            <a:endCxn id="52" idx="4"/>
          </p:cNvCxnSpPr>
          <p:nvPr/>
        </p:nvCxnSpPr>
        <p:spPr>
          <a:xfrm flipV="1">
            <a:off x="2857000" y="4527006"/>
            <a:ext cx="83820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Ευθύγραμμο βέλος σύνδεσης 169"/>
          <p:cNvCxnSpPr>
            <a:stCxn id="35" idx="0"/>
          </p:cNvCxnSpPr>
          <p:nvPr/>
        </p:nvCxnSpPr>
        <p:spPr>
          <a:xfrm flipV="1">
            <a:off x="3695200" y="4527006"/>
            <a:ext cx="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Ευθύγραμμο βέλος σύνδεσης 171"/>
          <p:cNvCxnSpPr>
            <a:stCxn id="37" idx="0"/>
            <a:endCxn id="56" idx="4"/>
          </p:cNvCxnSpPr>
          <p:nvPr/>
        </p:nvCxnSpPr>
        <p:spPr>
          <a:xfrm flipV="1">
            <a:off x="4533400" y="4527006"/>
            <a:ext cx="83820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Ευθύγραμμο βέλος σύνδεσης 173"/>
          <p:cNvCxnSpPr>
            <a:stCxn id="39" idx="0"/>
            <a:endCxn id="56" idx="4"/>
          </p:cNvCxnSpPr>
          <p:nvPr/>
        </p:nvCxnSpPr>
        <p:spPr>
          <a:xfrm flipV="1">
            <a:off x="5371600" y="4527006"/>
            <a:ext cx="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Ευθύγραμμο βέλος σύνδεσης 175"/>
          <p:cNvCxnSpPr>
            <a:stCxn id="41" idx="0"/>
            <a:endCxn id="60" idx="4"/>
          </p:cNvCxnSpPr>
          <p:nvPr/>
        </p:nvCxnSpPr>
        <p:spPr>
          <a:xfrm flipV="1">
            <a:off x="6209800" y="4527006"/>
            <a:ext cx="83820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Ευθύγραμμο βέλος σύνδεσης 177"/>
          <p:cNvCxnSpPr>
            <a:stCxn id="43" idx="0"/>
            <a:endCxn id="60" idx="4"/>
          </p:cNvCxnSpPr>
          <p:nvPr/>
        </p:nvCxnSpPr>
        <p:spPr>
          <a:xfrm flipV="1">
            <a:off x="7048000" y="4527006"/>
            <a:ext cx="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Ευθύγραμμο βέλος σύνδεσης 179"/>
          <p:cNvCxnSpPr>
            <a:stCxn id="48" idx="0"/>
            <a:endCxn id="70" idx="4"/>
          </p:cNvCxnSpPr>
          <p:nvPr/>
        </p:nvCxnSpPr>
        <p:spPr>
          <a:xfrm flipV="1">
            <a:off x="2018800" y="3838031"/>
            <a:ext cx="167640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Ευθύγραμμο βέλος σύνδεσης 181"/>
          <p:cNvCxnSpPr>
            <a:stCxn id="52" idx="0"/>
            <a:endCxn id="70" idx="4"/>
          </p:cNvCxnSpPr>
          <p:nvPr/>
        </p:nvCxnSpPr>
        <p:spPr>
          <a:xfrm flipV="1">
            <a:off x="3695200" y="3838031"/>
            <a:ext cx="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Ευθύγραμμο βέλος σύνδεσης 183"/>
          <p:cNvCxnSpPr>
            <a:stCxn id="56" idx="0"/>
            <a:endCxn id="78" idx="4"/>
          </p:cNvCxnSpPr>
          <p:nvPr/>
        </p:nvCxnSpPr>
        <p:spPr>
          <a:xfrm flipV="1">
            <a:off x="5371600" y="3838031"/>
            <a:ext cx="167640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Ευθύγραμμο βέλος σύνδεσης 185"/>
          <p:cNvCxnSpPr>
            <a:stCxn id="60" idx="0"/>
            <a:endCxn id="78" idx="4"/>
          </p:cNvCxnSpPr>
          <p:nvPr/>
        </p:nvCxnSpPr>
        <p:spPr>
          <a:xfrm flipV="1">
            <a:off x="7048000" y="3838031"/>
            <a:ext cx="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Ευθύγραμμο βέλος σύνδεσης 187"/>
          <p:cNvCxnSpPr>
            <a:stCxn id="70" idx="0"/>
            <a:endCxn id="95" idx="4"/>
          </p:cNvCxnSpPr>
          <p:nvPr/>
        </p:nvCxnSpPr>
        <p:spPr>
          <a:xfrm flipV="1">
            <a:off x="3695200" y="3149056"/>
            <a:ext cx="335280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Ευθύγραμμο βέλος σύνδεσης 189"/>
          <p:cNvCxnSpPr>
            <a:stCxn id="78" idx="0"/>
            <a:endCxn id="95" idx="4"/>
          </p:cNvCxnSpPr>
          <p:nvPr/>
        </p:nvCxnSpPr>
        <p:spPr>
          <a:xfrm flipV="1">
            <a:off x="7048000" y="3149056"/>
            <a:ext cx="0" cy="562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Ευθεία γραμμή σύνδεσης 191"/>
          <p:cNvCxnSpPr>
            <a:stCxn id="26" idx="0"/>
            <a:endCxn id="47" idx="4"/>
          </p:cNvCxnSpPr>
          <p:nvPr/>
        </p:nvCxnSpPr>
        <p:spPr>
          <a:xfrm flipV="1">
            <a:off x="761500" y="4527006"/>
            <a:ext cx="8382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Ευθεία γραμμή σύνδεσης 193"/>
          <p:cNvCxnSpPr>
            <a:stCxn id="5" idx="0"/>
            <a:endCxn id="26" idx="4"/>
          </p:cNvCxnSpPr>
          <p:nvPr/>
        </p:nvCxnSpPr>
        <p:spPr>
          <a:xfrm flipV="1">
            <a:off x="761500" y="5215981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Ευθεία γραμμή σύνδεσης 195"/>
          <p:cNvCxnSpPr>
            <a:stCxn id="26" idx="0"/>
            <a:endCxn id="45" idx="4"/>
          </p:cNvCxnSpPr>
          <p:nvPr/>
        </p:nvCxnSpPr>
        <p:spPr>
          <a:xfrm flipV="1">
            <a:off x="761500" y="452700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Ευθεία γραμμή σύνδεσης 197"/>
          <p:cNvCxnSpPr>
            <a:stCxn id="27" idx="0"/>
            <a:endCxn id="46" idx="4"/>
          </p:cNvCxnSpPr>
          <p:nvPr/>
        </p:nvCxnSpPr>
        <p:spPr>
          <a:xfrm flipV="1">
            <a:off x="1180600" y="452700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Ευθεία γραμμή σύνδεσης 199"/>
          <p:cNvCxnSpPr>
            <a:stCxn id="28" idx="0"/>
            <a:endCxn id="47" idx="4"/>
          </p:cNvCxnSpPr>
          <p:nvPr/>
        </p:nvCxnSpPr>
        <p:spPr>
          <a:xfrm flipV="1">
            <a:off x="1599700" y="452700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Ευθεία γραμμή σύνδεσης 201"/>
          <p:cNvCxnSpPr>
            <a:stCxn id="28" idx="0"/>
            <a:endCxn id="49" idx="4"/>
          </p:cNvCxnSpPr>
          <p:nvPr/>
        </p:nvCxnSpPr>
        <p:spPr>
          <a:xfrm flipV="1">
            <a:off x="1599700" y="4527006"/>
            <a:ext cx="8382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Ευθεία γραμμή σύνδεσης 203"/>
          <p:cNvCxnSpPr>
            <a:stCxn id="29" idx="0"/>
            <a:endCxn id="50" idx="4"/>
          </p:cNvCxnSpPr>
          <p:nvPr/>
        </p:nvCxnSpPr>
        <p:spPr>
          <a:xfrm flipV="1">
            <a:off x="2018800" y="4527006"/>
            <a:ext cx="8382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Ευθεία γραμμή σύνδεσης 205"/>
          <p:cNvCxnSpPr>
            <a:stCxn id="31" idx="0"/>
            <a:endCxn id="49" idx="4"/>
          </p:cNvCxnSpPr>
          <p:nvPr/>
        </p:nvCxnSpPr>
        <p:spPr>
          <a:xfrm flipV="1">
            <a:off x="2437900" y="452700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Ευθεία γραμμή σύνδεσης 207"/>
          <p:cNvCxnSpPr>
            <a:stCxn id="31" idx="0"/>
            <a:endCxn id="51" idx="4"/>
          </p:cNvCxnSpPr>
          <p:nvPr/>
        </p:nvCxnSpPr>
        <p:spPr>
          <a:xfrm flipV="1">
            <a:off x="2437900" y="4527006"/>
            <a:ext cx="8382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Ευθεία γραμμή σύνδεσης 209"/>
          <p:cNvCxnSpPr>
            <a:stCxn id="33" idx="0"/>
            <a:endCxn id="50" idx="4"/>
          </p:cNvCxnSpPr>
          <p:nvPr/>
        </p:nvCxnSpPr>
        <p:spPr>
          <a:xfrm flipV="1">
            <a:off x="2857000" y="452700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Ευθεία γραμμή σύνδεσης 211"/>
          <p:cNvCxnSpPr>
            <a:stCxn id="34" idx="0"/>
            <a:endCxn id="51" idx="4"/>
          </p:cNvCxnSpPr>
          <p:nvPr/>
        </p:nvCxnSpPr>
        <p:spPr>
          <a:xfrm flipV="1">
            <a:off x="3276100" y="452700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Ευθεία γραμμή σύνδεσης 213"/>
          <p:cNvCxnSpPr>
            <a:stCxn id="34" idx="0"/>
            <a:endCxn id="53" idx="4"/>
          </p:cNvCxnSpPr>
          <p:nvPr/>
        </p:nvCxnSpPr>
        <p:spPr>
          <a:xfrm flipV="1">
            <a:off x="3276100" y="4527006"/>
            <a:ext cx="8382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Ευθεία γραμμή σύνδεσης 215"/>
          <p:cNvCxnSpPr>
            <a:stCxn id="36" idx="0"/>
            <a:endCxn id="53" idx="4"/>
          </p:cNvCxnSpPr>
          <p:nvPr/>
        </p:nvCxnSpPr>
        <p:spPr>
          <a:xfrm flipV="1">
            <a:off x="4114300" y="452700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Ευθεία γραμμή σύνδεσης 217"/>
          <p:cNvCxnSpPr>
            <a:stCxn id="35" idx="0"/>
            <a:endCxn id="54" idx="4"/>
          </p:cNvCxnSpPr>
          <p:nvPr/>
        </p:nvCxnSpPr>
        <p:spPr>
          <a:xfrm flipV="1">
            <a:off x="3695200" y="4527006"/>
            <a:ext cx="8382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Ευθεία γραμμή σύνδεσης 219"/>
          <p:cNvCxnSpPr>
            <a:stCxn id="36" idx="0"/>
            <a:endCxn id="55" idx="4"/>
          </p:cNvCxnSpPr>
          <p:nvPr/>
        </p:nvCxnSpPr>
        <p:spPr>
          <a:xfrm flipV="1">
            <a:off x="4114300" y="4527006"/>
            <a:ext cx="8382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Ευθεία γραμμή σύνδεσης 221"/>
          <p:cNvCxnSpPr>
            <a:stCxn id="37" idx="0"/>
            <a:endCxn id="54" idx="4"/>
          </p:cNvCxnSpPr>
          <p:nvPr/>
        </p:nvCxnSpPr>
        <p:spPr>
          <a:xfrm flipV="1">
            <a:off x="4533400" y="452700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Ευθεία γραμμή σύνδεσης 223"/>
          <p:cNvCxnSpPr>
            <a:stCxn id="38" idx="0"/>
            <a:endCxn id="55" idx="4"/>
          </p:cNvCxnSpPr>
          <p:nvPr/>
        </p:nvCxnSpPr>
        <p:spPr>
          <a:xfrm flipV="1">
            <a:off x="4952500" y="452700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Ευθεία γραμμή σύνδεσης 225"/>
          <p:cNvCxnSpPr>
            <a:stCxn id="38" idx="0"/>
            <a:endCxn id="57" idx="4"/>
          </p:cNvCxnSpPr>
          <p:nvPr/>
        </p:nvCxnSpPr>
        <p:spPr>
          <a:xfrm flipV="1">
            <a:off x="4952500" y="4527006"/>
            <a:ext cx="8382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Ευθεία γραμμή σύνδεσης 227"/>
          <p:cNvCxnSpPr>
            <a:stCxn id="40" idx="0"/>
            <a:endCxn id="57" idx="4"/>
          </p:cNvCxnSpPr>
          <p:nvPr/>
        </p:nvCxnSpPr>
        <p:spPr>
          <a:xfrm flipV="1">
            <a:off x="5790700" y="452700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Ευθεία γραμμή σύνδεσης 229"/>
          <p:cNvCxnSpPr>
            <a:stCxn id="39" idx="0"/>
            <a:endCxn id="58" idx="4"/>
          </p:cNvCxnSpPr>
          <p:nvPr/>
        </p:nvCxnSpPr>
        <p:spPr>
          <a:xfrm flipV="1">
            <a:off x="5371600" y="4527006"/>
            <a:ext cx="8382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Ευθεία γραμμή σύνδεσης 231"/>
          <p:cNvCxnSpPr>
            <a:stCxn id="40" idx="0"/>
            <a:endCxn id="59" idx="4"/>
          </p:cNvCxnSpPr>
          <p:nvPr/>
        </p:nvCxnSpPr>
        <p:spPr>
          <a:xfrm flipV="1">
            <a:off x="5790700" y="4527006"/>
            <a:ext cx="8382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Ευθεία γραμμή σύνδεσης 233"/>
          <p:cNvCxnSpPr>
            <a:stCxn id="41" idx="0"/>
            <a:endCxn id="58" idx="4"/>
          </p:cNvCxnSpPr>
          <p:nvPr/>
        </p:nvCxnSpPr>
        <p:spPr>
          <a:xfrm flipV="1">
            <a:off x="6209800" y="452700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Ευθεία γραμμή σύνδεσης 235"/>
          <p:cNvCxnSpPr>
            <a:stCxn id="42" idx="0"/>
            <a:endCxn id="59" idx="4"/>
          </p:cNvCxnSpPr>
          <p:nvPr/>
        </p:nvCxnSpPr>
        <p:spPr>
          <a:xfrm flipV="1">
            <a:off x="6628900" y="452700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Ευθεία γραμμή σύνδεσης 237"/>
          <p:cNvCxnSpPr>
            <a:stCxn id="47" idx="0"/>
          </p:cNvCxnSpPr>
          <p:nvPr/>
        </p:nvCxnSpPr>
        <p:spPr>
          <a:xfrm flipV="1">
            <a:off x="1599700" y="3838031"/>
            <a:ext cx="16764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Ευθεία γραμμή σύνδεσης 239"/>
          <p:cNvCxnSpPr>
            <a:stCxn id="46" idx="0"/>
            <a:endCxn id="68" idx="4"/>
          </p:cNvCxnSpPr>
          <p:nvPr/>
        </p:nvCxnSpPr>
        <p:spPr>
          <a:xfrm flipV="1">
            <a:off x="1180600" y="3838031"/>
            <a:ext cx="16764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Ευθεία γραμμή σύνδεσης 241"/>
          <p:cNvCxnSpPr>
            <a:stCxn id="45" idx="0"/>
            <a:endCxn id="66" idx="4"/>
          </p:cNvCxnSpPr>
          <p:nvPr/>
        </p:nvCxnSpPr>
        <p:spPr>
          <a:xfrm flipV="1">
            <a:off x="761500" y="3838031"/>
            <a:ext cx="16764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Ευθεία γραμμή σύνδεσης 244"/>
          <p:cNvCxnSpPr>
            <a:stCxn id="49" idx="0"/>
            <a:endCxn id="71" idx="4"/>
          </p:cNvCxnSpPr>
          <p:nvPr/>
        </p:nvCxnSpPr>
        <p:spPr>
          <a:xfrm flipV="1">
            <a:off x="2437900" y="3838031"/>
            <a:ext cx="16764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Ευθεία γραμμή σύνδεσης 246"/>
          <p:cNvCxnSpPr>
            <a:stCxn id="50" idx="0"/>
            <a:endCxn id="72" idx="4"/>
          </p:cNvCxnSpPr>
          <p:nvPr/>
        </p:nvCxnSpPr>
        <p:spPr>
          <a:xfrm flipV="1">
            <a:off x="2857000" y="3838031"/>
            <a:ext cx="16764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Ευθεία γραμμή σύνδεσης 248"/>
          <p:cNvCxnSpPr>
            <a:stCxn id="51" idx="0"/>
            <a:endCxn id="73" idx="4"/>
          </p:cNvCxnSpPr>
          <p:nvPr/>
        </p:nvCxnSpPr>
        <p:spPr>
          <a:xfrm flipV="1">
            <a:off x="3276100" y="3838031"/>
            <a:ext cx="16764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Ευθεία γραμμή σύνδεσης 250"/>
          <p:cNvCxnSpPr>
            <a:stCxn id="52" idx="0"/>
            <a:endCxn id="74" idx="4"/>
          </p:cNvCxnSpPr>
          <p:nvPr/>
        </p:nvCxnSpPr>
        <p:spPr>
          <a:xfrm flipV="1">
            <a:off x="3695200" y="3838031"/>
            <a:ext cx="16764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Ευθεία γραμμή σύνδεσης 252"/>
          <p:cNvCxnSpPr>
            <a:stCxn id="53" idx="0"/>
            <a:endCxn id="75" idx="4"/>
          </p:cNvCxnSpPr>
          <p:nvPr/>
        </p:nvCxnSpPr>
        <p:spPr>
          <a:xfrm flipV="1">
            <a:off x="4114300" y="3838031"/>
            <a:ext cx="16764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Ευθεία γραμμή σύνδεσης 254"/>
          <p:cNvCxnSpPr>
            <a:stCxn id="54" idx="0"/>
            <a:endCxn id="76" idx="4"/>
          </p:cNvCxnSpPr>
          <p:nvPr/>
        </p:nvCxnSpPr>
        <p:spPr>
          <a:xfrm flipV="1">
            <a:off x="4533400" y="3838031"/>
            <a:ext cx="16764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Ευθεία γραμμή σύνδεσης 256"/>
          <p:cNvCxnSpPr>
            <a:stCxn id="55" idx="0"/>
            <a:endCxn id="77" idx="4"/>
          </p:cNvCxnSpPr>
          <p:nvPr/>
        </p:nvCxnSpPr>
        <p:spPr>
          <a:xfrm flipV="1">
            <a:off x="4952500" y="3838031"/>
            <a:ext cx="16764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Ευθεία γραμμή σύνδεσης 258"/>
          <p:cNvCxnSpPr>
            <a:stCxn id="45" idx="0"/>
            <a:endCxn id="62" idx="4"/>
          </p:cNvCxnSpPr>
          <p:nvPr/>
        </p:nvCxnSpPr>
        <p:spPr>
          <a:xfrm flipV="1">
            <a:off x="761500" y="3838031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Ευθεία γραμμή σύνδεσης 260"/>
          <p:cNvCxnSpPr>
            <a:stCxn id="46" idx="0"/>
            <a:endCxn id="63" idx="4"/>
          </p:cNvCxnSpPr>
          <p:nvPr/>
        </p:nvCxnSpPr>
        <p:spPr>
          <a:xfrm flipV="1">
            <a:off x="1180600" y="3838031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Ευθεία γραμμή σύνδεσης 262"/>
          <p:cNvCxnSpPr>
            <a:stCxn id="47" idx="0"/>
            <a:endCxn id="64" idx="4"/>
          </p:cNvCxnSpPr>
          <p:nvPr/>
        </p:nvCxnSpPr>
        <p:spPr>
          <a:xfrm flipV="1">
            <a:off x="1599700" y="3838031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Ευθεία γραμμή σύνδεσης 264"/>
          <p:cNvCxnSpPr>
            <a:stCxn id="48" idx="0"/>
            <a:endCxn id="65" idx="4"/>
          </p:cNvCxnSpPr>
          <p:nvPr/>
        </p:nvCxnSpPr>
        <p:spPr>
          <a:xfrm flipV="1">
            <a:off x="2018800" y="3838031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Ευθεία γραμμή σύνδεσης 266"/>
          <p:cNvCxnSpPr>
            <a:stCxn id="69" idx="0"/>
            <a:endCxn id="94" idx="4"/>
          </p:cNvCxnSpPr>
          <p:nvPr/>
        </p:nvCxnSpPr>
        <p:spPr>
          <a:xfrm flipV="1">
            <a:off x="3276100" y="3149056"/>
            <a:ext cx="33528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Ευθεία γραμμή σύνδεσης 268"/>
          <p:cNvCxnSpPr>
            <a:stCxn id="68" idx="0"/>
            <a:endCxn id="93" idx="4"/>
          </p:cNvCxnSpPr>
          <p:nvPr/>
        </p:nvCxnSpPr>
        <p:spPr>
          <a:xfrm flipV="1">
            <a:off x="2857000" y="3149056"/>
            <a:ext cx="33528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Ευθεία γραμμή σύνδεσης 270"/>
          <p:cNvCxnSpPr>
            <a:stCxn id="66" idx="0"/>
            <a:endCxn id="92" idx="4"/>
          </p:cNvCxnSpPr>
          <p:nvPr/>
        </p:nvCxnSpPr>
        <p:spPr>
          <a:xfrm flipV="1">
            <a:off x="2437900" y="3149056"/>
            <a:ext cx="33528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Ευθεία γραμμή σύνδεσης 272"/>
          <p:cNvCxnSpPr>
            <a:stCxn id="65" idx="0"/>
            <a:endCxn id="91" idx="4"/>
          </p:cNvCxnSpPr>
          <p:nvPr/>
        </p:nvCxnSpPr>
        <p:spPr>
          <a:xfrm flipV="1">
            <a:off x="2018800" y="3149056"/>
            <a:ext cx="33528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Ευθεία γραμμή σύνδεσης 274"/>
          <p:cNvCxnSpPr>
            <a:stCxn id="64" idx="0"/>
            <a:endCxn id="90" idx="4"/>
          </p:cNvCxnSpPr>
          <p:nvPr/>
        </p:nvCxnSpPr>
        <p:spPr>
          <a:xfrm flipV="1">
            <a:off x="1599700" y="3149056"/>
            <a:ext cx="33528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Ευθεία γραμμή σύνδεσης 276"/>
          <p:cNvCxnSpPr>
            <a:stCxn id="63" idx="0"/>
            <a:endCxn id="89" idx="4"/>
          </p:cNvCxnSpPr>
          <p:nvPr/>
        </p:nvCxnSpPr>
        <p:spPr>
          <a:xfrm flipV="1">
            <a:off x="1180600" y="3149056"/>
            <a:ext cx="33528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Ευθεία γραμμή σύνδεσης 278"/>
          <p:cNvCxnSpPr>
            <a:stCxn id="62" idx="0"/>
            <a:endCxn id="88" idx="4"/>
          </p:cNvCxnSpPr>
          <p:nvPr/>
        </p:nvCxnSpPr>
        <p:spPr>
          <a:xfrm flipV="1">
            <a:off x="761500" y="3149056"/>
            <a:ext cx="335280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Ευθεία γραμμή σύνδεσης 280"/>
          <p:cNvCxnSpPr>
            <a:stCxn id="62" idx="0"/>
            <a:endCxn id="80" idx="4"/>
          </p:cNvCxnSpPr>
          <p:nvPr/>
        </p:nvCxnSpPr>
        <p:spPr>
          <a:xfrm flipV="1">
            <a:off x="761500" y="314905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Ευθεία γραμμή σύνδεσης 282"/>
          <p:cNvCxnSpPr>
            <a:stCxn id="49" idx="0"/>
            <a:endCxn id="66" idx="4"/>
          </p:cNvCxnSpPr>
          <p:nvPr/>
        </p:nvCxnSpPr>
        <p:spPr>
          <a:xfrm flipV="1">
            <a:off x="2437900" y="3838031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Ευθεία γραμμή σύνδεσης 284"/>
          <p:cNvCxnSpPr>
            <a:stCxn id="50" idx="0"/>
            <a:endCxn id="68" idx="4"/>
          </p:cNvCxnSpPr>
          <p:nvPr/>
        </p:nvCxnSpPr>
        <p:spPr>
          <a:xfrm flipV="1">
            <a:off x="2857000" y="3838031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Ευθεία γραμμή σύνδεσης 286"/>
          <p:cNvCxnSpPr>
            <a:stCxn id="51" idx="0"/>
            <a:endCxn id="69" idx="4"/>
          </p:cNvCxnSpPr>
          <p:nvPr/>
        </p:nvCxnSpPr>
        <p:spPr>
          <a:xfrm flipV="1">
            <a:off x="3276100" y="3838031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Ευθεία γραμμή σύνδεσης 288"/>
          <p:cNvCxnSpPr>
            <a:stCxn id="53" idx="0"/>
            <a:endCxn id="71" idx="4"/>
          </p:cNvCxnSpPr>
          <p:nvPr/>
        </p:nvCxnSpPr>
        <p:spPr>
          <a:xfrm flipV="1">
            <a:off x="4114300" y="3838031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Ευθεία γραμμή σύνδεσης 290"/>
          <p:cNvCxnSpPr>
            <a:stCxn id="54" idx="0"/>
            <a:endCxn id="72" idx="4"/>
          </p:cNvCxnSpPr>
          <p:nvPr/>
        </p:nvCxnSpPr>
        <p:spPr>
          <a:xfrm flipV="1">
            <a:off x="4533400" y="3838031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Ευθεία γραμμή σύνδεσης 292"/>
          <p:cNvCxnSpPr>
            <a:stCxn id="55" idx="0"/>
            <a:endCxn id="73" idx="4"/>
          </p:cNvCxnSpPr>
          <p:nvPr/>
        </p:nvCxnSpPr>
        <p:spPr>
          <a:xfrm flipV="1">
            <a:off x="4952500" y="3838031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Ευθεία γραμμή σύνδεσης 294"/>
          <p:cNvCxnSpPr>
            <a:stCxn id="56" idx="0"/>
            <a:endCxn id="74" idx="4"/>
          </p:cNvCxnSpPr>
          <p:nvPr/>
        </p:nvCxnSpPr>
        <p:spPr>
          <a:xfrm flipV="1">
            <a:off x="5371600" y="3838031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Ευθεία γραμμή σύνδεσης 296"/>
          <p:cNvCxnSpPr>
            <a:stCxn id="57" idx="0"/>
            <a:endCxn id="75" idx="4"/>
          </p:cNvCxnSpPr>
          <p:nvPr/>
        </p:nvCxnSpPr>
        <p:spPr>
          <a:xfrm flipV="1">
            <a:off x="5790700" y="3838031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Ευθεία γραμμή σύνδεσης 298"/>
          <p:cNvCxnSpPr>
            <a:stCxn id="58" idx="0"/>
            <a:endCxn id="76" idx="4"/>
          </p:cNvCxnSpPr>
          <p:nvPr/>
        </p:nvCxnSpPr>
        <p:spPr>
          <a:xfrm flipV="1">
            <a:off x="6209800" y="3838031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Ευθεία γραμμή σύνδεσης 300"/>
          <p:cNvCxnSpPr>
            <a:stCxn id="59" idx="0"/>
            <a:endCxn id="77" idx="4"/>
          </p:cNvCxnSpPr>
          <p:nvPr/>
        </p:nvCxnSpPr>
        <p:spPr>
          <a:xfrm flipV="1">
            <a:off x="6628900" y="3838031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Ευθεία γραμμή σύνδεσης 302"/>
          <p:cNvCxnSpPr>
            <a:stCxn id="63" idx="0"/>
            <a:endCxn id="81" idx="4"/>
          </p:cNvCxnSpPr>
          <p:nvPr/>
        </p:nvCxnSpPr>
        <p:spPr>
          <a:xfrm flipV="1">
            <a:off x="1180600" y="314905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Ευθεία γραμμή σύνδεσης 304"/>
          <p:cNvCxnSpPr>
            <a:stCxn id="64" idx="0"/>
            <a:endCxn id="82" idx="4"/>
          </p:cNvCxnSpPr>
          <p:nvPr/>
        </p:nvCxnSpPr>
        <p:spPr>
          <a:xfrm flipV="1">
            <a:off x="1599700" y="314905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Ευθεία γραμμή σύνδεσης 306"/>
          <p:cNvCxnSpPr>
            <a:stCxn id="65" idx="0"/>
            <a:endCxn id="83" idx="4"/>
          </p:cNvCxnSpPr>
          <p:nvPr/>
        </p:nvCxnSpPr>
        <p:spPr>
          <a:xfrm flipV="1">
            <a:off x="2018800" y="314905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Ευθεία γραμμή σύνδεσης 308"/>
          <p:cNvCxnSpPr>
            <a:stCxn id="66" idx="0"/>
            <a:endCxn id="84" idx="4"/>
          </p:cNvCxnSpPr>
          <p:nvPr/>
        </p:nvCxnSpPr>
        <p:spPr>
          <a:xfrm flipV="1">
            <a:off x="2437900" y="314905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Ευθεία γραμμή σύνδεσης 310"/>
          <p:cNvCxnSpPr>
            <a:stCxn id="68" idx="0"/>
            <a:endCxn id="85" idx="4"/>
          </p:cNvCxnSpPr>
          <p:nvPr/>
        </p:nvCxnSpPr>
        <p:spPr>
          <a:xfrm flipV="1">
            <a:off x="2857000" y="314905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Ευθεία γραμμή σύνδεσης 312"/>
          <p:cNvCxnSpPr>
            <a:stCxn id="69" idx="0"/>
            <a:endCxn id="86" idx="4"/>
          </p:cNvCxnSpPr>
          <p:nvPr/>
        </p:nvCxnSpPr>
        <p:spPr>
          <a:xfrm flipV="1">
            <a:off x="3276100" y="314905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Ευθεία γραμμή σύνδεσης 316"/>
          <p:cNvCxnSpPr>
            <a:stCxn id="70" idx="0"/>
            <a:endCxn id="87" idx="4"/>
          </p:cNvCxnSpPr>
          <p:nvPr/>
        </p:nvCxnSpPr>
        <p:spPr>
          <a:xfrm flipV="1">
            <a:off x="3695200" y="314905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Ευθεία γραμμή σύνδεσης 318"/>
          <p:cNvCxnSpPr>
            <a:stCxn id="71" idx="0"/>
            <a:endCxn id="88" idx="4"/>
          </p:cNvCxnSpPr>
          <p:nvPr/>
        </p:nvCxnSpPr>
        <p:spPr>
          <a:xfrm flipV="1">
            <a:off x="4114300" y="314905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Ευθεία γραμμή σύνδεσης 320"/>
          <p:cNvCxnSpPr>
            <a:stCxn id="72" idx="0"/>
            <a:endCxn id="89" idx="4"/>
          </p:cNvCxnSpPr>
          <p:nvPr/>
        </p:nvCxnSpPr>
        <p:spPr>
          <a:xfrm flipV="1">
            <a:off x="4533400" y="314905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Ευθεία γραμμή σύνδεσης 322"/>
          <p:cNvCxnSpPr>
            <a:stCxn id="73" idx="0"/>
            <a:endCxn id="90" idx="4"/>
          </p:cNvCxnSpPr>
          <p:nvPr/>
        </p:nvCxnSpPr>
        <p:spPr>
          <a:xfrm flipV="1">
            <a:off x="4952500" y="314905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Ευθεία γραμμή σύνδεσης 324"/>
          <p:cNvCxnSpPr>
            <a:stCxn id="74" idx="0"/>
            <a:endCxn id="91" idx="4"/>
          </p:cNvCxnSpPr>
          <p:nvPr/>
        </p:nvCxnSpPr>
        <p:spPr>
          <a:xfrm flipV="1">
            <a:off x="5371600" y="314905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Ευθεία γραμμή σύνδεσης 326"/>
          <p:cNvCxnSpPr>
            <a:stCxn id="75" idx="0"/>
            <a:endCxn id="92" idx="4"/>
          </p:cNvCxnSpPr>
          <p:nvPr/>
        </p:nvCxnSpPr>
        <p:spPr>
          <a:xfrm flipV="1">
            <a:off x="5790700" y="314905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Ευθεία γραμμή σύνδεσης 328"/>
          <p:cNvCxnSpPr>
            <a:stCxn id="76" idx="0"/>
            <a:endCxn id="93" idx="4"/>
          </p:cNvCxnSpPr>
          <p:nvPr/>
        </p:nvCxnSpPr>
        <p:spPr>
          <a:xfrm flipV="1">
            <a:off x="6209800" y="314905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Ευθεία γραμμή σύνδεσης 330"/>
          <p:cNvCxnSpPr>
            <a:stCxn id="77" idx="0"/>
            <a:endCxn id="94" idx="4"/>
          </p:cNvCxnSpPr>
          <p:nvPr/>
        </p:nvCxnSpPr>
        <p:spPr>
          <a:xfrm flipV="1">
            <a:off x="6628900" y="3149056"/>
            <a:ext cx="0" cy="56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7277100" y="5651956"/>
            <a:ext cx="10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GB" dirty="0"/>
          </a:p>
        </p:txBody>
      </p:sp>
      <p:sp>
        <p:nvSpPr>
          <p:cNvPr id="334" name="TextBox 333"/>
          <p:cNvSpPr txBox="1"/>
          <p:nvPr/>
        </p:nvSpPr>
        <p:spPr>
          <a:xfrm>
            <a:off x="7277100" y="499155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Hidden layer </a:t>
            </a:r>
            <a:endParaRPr lang="en-GB" dirty="0"/>
          </a:p>
        </p:txBody>
      </p:sp>
      <p:sp>
        <p:nvSpPr>
          <p:cNvPr id="335" name="TextBox 334"/>
          <p:cNvSpPr txBox="1"/>
          <p:nvPr/>
        </p:nvSpPr>
        <p:spPr>
          <a:xfrm>
            <a:off x="7277100" y="429305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Hidden layer </a:t>
            </a:r>
            <a:endParaRPr lang="en-GB" dirty="0"/>
          </a:p>
        </p:txBody>
      </p:sp>
      <p:sp>
        <p:nvSpPr>
          <p:cNvPr id="336" name="TextBox 335"/>
          <p:cNvSpPr txBox="1"/>
          <p:nvPr/>
        </p:nvSpPr>
        <p:spPr>
          <a:xfrm>
            <a:off x="7277100" y="359455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Hidden layer </a:t>
            </a:r>
            <a:endParaRPr lang="en-GB" dirty="0"/>
          </a:p>
        </p:txBody>
      </p:sp>
      <p:sp>
        <p:nvSpPr>
          <p:cNvPr id="337" name="TextBox 336"/>
          <p:cNvSpPr txBox="1"/>
          <p:nvPr/>
        </p:nvSpPr>
        <p:spPr>
          <a:xfrm>
            <a:off x="7277100" y="290875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7277100" y="335462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 = 8</a:t>
            </a:r>
            <a:endParaRPr lang="en-GB" dirty="0"/>
          </a:p>
        </p:txBody>
      </p:sp>
      <p:sp>
        <p:nvSpPr>
          <p:cNvPr id="205" name="TextBox 204"/>
          <p:cNvSpPr txBox="1"/>
          <p:nvPr/>
        </p:nvSpPr>
        <p:spPr>
          <a:xfrm>
            <a:off x="7277100" y="405312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 = </a:t>
            </a:r>
            <a:r>
              <a:rPr lang="el-GR" dirty="0" smtClean="0"/>
              <a:t>4</a:t>
            </a:r>
            <a:endParaRPr lang="en-GB" dirty="0"/>
          </a:p>
        </p:txBody>
      </p:sp>
      <p:sp>
        <p:nvSpPr>
          <p:cNvPr id="207" name="TextBox 206"/>
          <p:cNvSpPr txBox="1"/>
          <p:nvPr/>
        </p:nvSpPr>
        <p:spPr>
          <a:xfrm>
            <a:off x="7277100" y="475162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 = </a:t>
            </a:r>
            <a:r>
              <a:rPr lang="el-GR" dirty="0" smtClean="0"/>
              <a:t>2</a:t>
            </a:r>
            <a:endParaRPr lang="en-GB" dirty="0"/>
          </a:p>
        </p:txBody>
      </p:sp>
      <p:sp>
        <p:nvSpPr>
          <p:cNvPr id="209" name="TextBox 208"/>
          <p:cNvSpPr txBox="1"/>
          <p:nvPr/>
        </p:nvSpPr>
        <p:spPr>
          <a:xfrm>
            <a:off x="7277100" y="543742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dilation = </a:t>
            </a:r>
            <a:r>
              <a:rPr lang="el-GR" dirty="0" smtClean="0"/>
              <a:t>1</a:t>
            </a:r>
            <a:endParaRPr lang="en-GB" dirty="0"/>
          </a:p>
        </p:txBody>
      </p:sp>
      <p:sp>
        <p:nvSpPr>
          <p:cNvPr id="3" name="Rectángulo 2"/>
          <p:cNvSpPr/>
          <p:nvPr/>
        </p:nvSpPr>
        <p:spPr>
          <a:xfrm>
            <a:off x="1206698" y="6237312"/>
            <a:ext cx="6899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https://deepmind.com/blog/wavenet-generative-model-raw-audio</a:t>
            </a:r>
            <a:r>
              <a:rPr lang="es-ES" dirty="0" smtClean="0">
                <a:hlinkClick r:id="rId3"/>
              </a:rPr>
              <a:t>/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85" y="40861"/>
            <a:ext cx="8447829" cy="8577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19" y="1032047"/>
            <a:ext cx="2090237" cy="76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9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5881</TotalTime>
  <Words>1949</Words>
  <Application>Microsoft Office PowerPoint</Application>
  <PresentationFormat>Presentación en pantalla (4:3)</PresentationFormat>
  <Paragraphs>363</Paragraphs>
  <Slides>77</Slides>
  <Notes>11</Notes>
  <HiddenSlides>0</HiddenSlides>
  <MMClips>0</MMClips>
  <ScaleCrop>false</ScaleCrop>
  <HeadingPairs>
    <vt:vector size="8" baseType="variant">
      <vt:variant>
        <vt:lpstr>Fuentes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77</vt:i4>
      </vt:variant>
    </vt:vector>
  </HeadingPairs>
  <TitlesOfParts>
    <vt:vector size="94" baseType="lpstr">
      <vt:lpstr>Arial Unicode MS</vt:lpstr>
      <vt:lpstr>MS PGothic</vt:lpstr>
      <vt:lpstr>Arial</vt:lpstr>
      <vt:lpstr>Calibri</vt:lpstr>
      <vt:lpstr>Calibri Light</vt:lpstr>
      <vt:lpstr>Cambria Math</vt:lpstr>
      <vt:lpstr>Courier New</vt:lpstr>
      <vt:lpstr>Droid Sans</vt:lpstr>
      <vt:lpstr>Lucida Grande</vt:lpstr>
      <vt:lpstr>Newslab Light</vt:lpstr>
      <vt:lpstr>Newslab Thin</vt:lpstr>
      <vt:lpstr>Open Sans</vt:lpstr>
      <vt:lpstr>Open Sans Light</vt:lpstr>
      <vt:lpstr>Source Sans Pro</vt:lpstr>
      <vt:lpstr>Times New Roman</vt:lpstr>
      <vt:lpstr>Tema de Office</vt:lpstr>
      <vt:lpstr>Ecuación</vt:lpstr>
      <vt:lpstr>Presentación de PowerPoint</vt:lpstr>
      <vt:lpstr>IPTC Summer Seminar MATERIALS</vt:lpstr>
      <vt:lpstr>Introduction to Deep Learning &amp; Keras Day 3</vt:lpstr>
      <vt:lpstr>Presentación de PowerPoint</vt:lpstr>
      <vt:lpstr>Deep learning basics</vt:lpstr>
      <vt:lpstr>Modelling sequences </vt:lpstr>
      <vt:lpstr>Simple Examples: NLP &amp; MUSIC </vt:lpstr>
      <vt:lpstr>Memoryless models for sequences</vt:lpstr>
      <vt:lpstr>Presentación de PowerPoint</vt:lpstr>
      <vt:lpstr>TDNN : Time Delay Neural Network</vt:lpstr>
      <vt:lpstr>Dynamic Generative Models:   as for example Hidden Markov Models</vt:lpstr>
      <vt:lpstr>Traditional Automatic Speech Recognition : HMMs</vt:lpstr>
      <vt:lpstr>Recurrent Neural Networks (RNN) </vt:lpstr>
      <vt:lpstr>Recurrent Neural Networks (RNN) </vt:lpstr>
      <vt:lpstr>Presentación de PowerPoint</vt:lpstr>
      <vt:lpstr>Presentación de PowerPoint</vt:lpstr>
      <vt:lpstr>Presentación de PowerPoint</vt:lpstr>
      <vt:lpstr>Presentación de PowerPoint</vt:lpstr>
      <vt:lpstr>Recurrent Neural Networks Applications</vt:lpstr>
      <vt:lpstr>Presentación de PowerPoint</vt:lpstr>
      <vt:lpstr>Presentación de PowerPoint</vt:lpstr>
      <vt:lpstr>Machine translation, chatbots</vt:lpstr>
      <vt:lpstr>END-TO-END Text-to-Speech</vt:lpstr>
      <vt:lpstr>END-TO-END Automatic Speech Recognition</vt:lpstr>
      <vt:lpstr>Presentación de PowerPoint</vt:lpstr>
      <vt:lpstr>Written Memories: Understanding, Deriving and Extending the LSTM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TRAINING RNN: W, U, V 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Text prediction &amp; generation using RNN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Basic concepts: LSTM &amp; GRU</vt:lpstr>
      <vt:lpstr>Presentación de PowerPoint</vt:lpstr>
      <vt:lpstr>Presentación de PowerPoint</vt:lpstr>
      <vt:lpstr>Presentación de PowerPoint</vt:lpstr>
      <vt:lpstr>Presentación de PowerPoint</vt:lpstr>
      <vt:lpstr>Basic concepts: LSTM &amp; GRU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Remember you can combine different DL architectures</vt:lpstr>
      <vt:lpstr>Embedding: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Word2Vec</vt:lpstr>
      <vt:lpstr>Word2Vec</vt:lpstr>
      <vt:lpstr>You can apply all these ideas to: Modelling MIDI sequences </vt:lpstr>
      <vt:lpstr>References (I)</vt:lpstr>
      <vt:lpstr>References (II)</vt:lpstr>
      <vt:lpstr>Deep learning basics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</dc:creator>
  <cp:lastModifiedBy>Luis Hernández Gómez</cp:lastModifiedBy>
  <cp:revision>317</cp:revision>
  <dcterms:created xsi:type="dcterms:W3CDTF">2015-11-05T18:51:35Z</dcterms:created>
  <dcterms:modified xsi:type="dcterms:W3CDTF">2019-07-10T17:20:02Z</dcterms:modified>
</cp:coreProperties>
</file>